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sldIdLst>
    <p:sldId id="256" r:id="rId5"/>
    <p:sldId id="353" r:id="rId6"/>
    <p:sldId id="357" r:id="rId7"/>
    <p:sldId id="358" r:id="rId8"/>
    <p:sldId id="359" r:id="rId9"/>
    <p:sldId id="360" r:id="rId10"/>
    <p:sldId id="361" r:id="rId11"/>
    <p:sldId id="362" r:id="rId12"/>
    <p:sldId id="269" r:id="rId13"/>
    <p:sldId id="270" r:id="rId14"/>
    <p:sldId id="271" r:id="rId15"/>
    <p:sldId id="352" r:id="rId16"/>
    <p:sldId id="257" r:id="rId17"/>
    <p:sldId id="258" r:id="rId18"/>
    <p:sldId id="259" r:id="rId19"/>
    <p:sldId id="261" r:id="rId20"/>
    <p:sldId id="262" r:id="rId21"/>
    <p:sldId id="260" r:id="rId22"/>
    <p:sldId id="263" r:id="rId23"/>
    <p:sldId id="265" r:id="rId24"/>
    <p:sldId id="267" r:id="rId25"/>
    <p:sldId id="287" r:id="rId26"/>
    <p:sldId id="364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297" r:id="rId36"/>
    <p:sldId id="279" r:id="rId37"/>
    <p:sldId id="334" r:id="rId38"/>
    <p:sldId id="272" r:id="rId39"/>
    <p:sldId id="298" r:id="rId40"/>
    <p:sldId id="299" r:id="rId41"/>
    <p:sldId id="276" r:id="rId42"/>
    <p:sldId id="355" r:id="rId43"/>
    <p:sldId id="307" r:id="rId44"/>
    <p:sldId id="281" r:id="rId45"/>
    <p:sldId id="282" r:id="rId46"/>
    <p:sldId id="283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284" r:id="rId55"/>
    <p:sldId id="285" r:id="rId56"/>
    <p:sldId id="286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11" r:id="rId65"/>
    <p:sldId id="312" r:id="rId66"/>
    <p:sldId id="313" r:id="rId67"/>
    <p:sldId id="322" r:id="rId68"/>
    <p:sldId id="365" r:id="rId69"/>
    <p:sldId id="323" r:id="rId70"/>
    <p:sldId id="327" r:id="rId71"/>
    <p:sldId id="328" r:id="rId72"/>
    <p:sldId id="329" r:id="rId73"/>
    <p:sldId id="330" r:id="rId74"/>
    <p:sldId id="324" r:id="rId75"/>
    <p:sldId id="325" r:id="rId76"/>
    <p:sldId id="32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AA156-1CEB-4001-854B-711881A0D8CA}" v="365" dt="2025-01-14T15:36:34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913" autoAdjust="0"/>
  </p:normalViewPr>
  <p:slideViewPr>
    <p:cSldViewPr snapToGrid="0" snapToObjects="1">
      <p:cViewPr varScale="1">
        <p:scale>
          <a:sx n="71" d="100"/>
          <a:sy n="71" d="100"/>
        </p:scale>
        <p:origin x="6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6T03:53:4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6327 1362 24575,'-21'0'0,"-10"0"0,-1 0 0,-7-5 0,6-1 0,7-5 0,0 1 0,7 5 0,4-4 0,1 8 0,5-7 0,1 8 0,-6-9 0,0 4 0,-18-6 0,3 1 0,-16-2 0,5 0 0,-7 1 0,12 0 0,-2 0 0,15 5 0,2-3 0,6 4 0,5 0 0,4-3 0,-3 8 0,3-8 0,-8 3 0,-7-5 0,-7 0 0,-5-6 0,-7 4 0,5-9 0,-11 3 0,4-4 0,-6-2 0,-1-6 0,0 5 0,0-5 0,1 7 0,6 0 0,1-5 0,8 5 0,-2-5 0,-5 5 0,4-4 0,-4 3 0,5-4 0,7 7 0,2 5 0,5 2 0,6 4 0,0 1 0,5 0 0,0 4 0,4-3 0,-6 3 0,5-4 0,-12-1 0,-3-4 0,0-2 0,-10 0 0,10-3 0,-10 2 0,10 2 0,-4 0 0,5 0 0,1 4 0,-1-3 0,0 4 0,0 0 0,1 0 0,-1 1 0,-5 3 0,4-3 0,-10 3 0,10-4 0,-5 0 0,7 0 0,-1 4 0,0-2 0,1 7 0,4-8 0,-4 8 0,9-7 0,-9 3 0,4-5 0,-4 0 0,-1 0 0,0 0 0,1 1 0,-1-1 0,0 0 0,1 0 0,4 0 0,1 5 0,5-3 0,0 7 0,0-3 0,0 0 0,0 3 0,0-3 0,0 4 0,-5-5 0,-5 4 0,3-7 0,-6 7 0,7-7 0,-5 7 0,1-8 0,-1 3 0,0 1 0,0-4 0,1 3 0,-1 1 0,0-4 0,1 8 0,-1-8 0,5 8 0,-4-3 0,9 0 0,-8 3 0,8-3 0,-9-1 0,9 4 0,-4-3 0,0-1 0,4 4 0,-12-3 0,6 4 0,-3-4 0,0 3 0,9-3 0,-8 4 0,3-5 0,-5 4 0,0-3 0,1 0 0,4 2 0,-4-2 0,4 0 0,-5 3 0,1-4 0,-1 5 0,0-4 0,5 3 0,-3-4 0,8 5 0,-9-4 0,9 3 0,-9-4 0,9 1 0,-3 3 0,4-3 0,0 4 0,0 0 0,-4 0 0,3-4 0,-3 3 0,4-3 0,0 4 0,0 0 0,0-4 0,0 3 0,-5-3 0,4 4 0,-4 0 0,0 0 0,4 0 0,-4-4 0,1 3 0,2-3 0,-2 4 0,-1 0 0,4 0 0,-9 0 0,4 0 0,0 0 0,-12 0 0,10 0 0,-12 0 0,10 0 0,4 0 0,-4 0 0,9 0 0,-8 0 0,7 0 0,-7 0 0,8 0 0,-4 0 0,0 0 0,4 0 0,-4 0 0,1 0 0,2 0 0,-7 0 0,8 0 0,-4 0 0,5 0 0,-5 0 0,4 0 0,-3 0 0,4 0 0,0 0 0,0 0 0,0 0 0,0 0 0,0 0 0,0 0 0,-5 0 0,4 0 0,-8 0 0,7 0 0,-7 0 0,8 0 0,-9 0 0,9 4 0,-4-3 0,0 3 0,0 1 0,-1-4 0,-4 7 0,4-7 0,-5 4 0,1-1 0,-1-3 0,-4 7 0,4-7 0,1 7 0,0-7 0,9 3 0,-9-4 0,9 4 0,-4-3 0,1 3 0,3 0 0,-4-3 0,5 3 0,-5 0 0,4-3 0,-4 4 0,5-5 0,0 4 0,0-3 0,0 3 0,0-4 0,1 4 0,-1-4 0,0 4 0,0 0 0,0-3 0,0 7 0,0-7 0,0 7 0,0-7 0,-5 7 0,4-7 0,-4 8 0,0-8 0,4 7 0,-3-7 0,4 6 0,0-6 0,0 3 0,0 0 0,0-3 0,0 7 0,0-7 0,0 3 0,0-4 0,0 4 0,0-3 0,4 7 0,-3-7 0,3 3 0,-4-4 0,-4 4 0,3-3 0,-3 6 0,4-6 0,0 7 0,0-7 0,0 7 0,0-7 0,0 7 0,0-7 0,0 3 0,0 0 0,0-3 0,-4 7 0,2-7 0,-2 8 0,4-8 0,0 6 0,0-6 0,0 3 0,0 0 0,0-3 0,0 3 0,0 0 0,0-3 0,0 3 0,-9 4 0,7-6 0,-11 11 0,11-12 0,-7 8 0,8-4 0,-9 0 0,9 3 0,-4-3 0,5 0 0,0 3 0,0-7 0,0 7 0,0-7 0,0 6 0,0-6 0,0 7 0,-4-2 0,2-1 0,-2 3 0,4-3 0,-5 0 0,4 3 0,-9-3 0,9 4 0,-8 1 0,3-2 0,-4 2 0,5-5 0,0 3 0,5-3 0,0 0 0,0 3 0,0-3 0,0 0 0,0 2 0,1-6 0,3 7 0,-3-3 0,-2 0 0,0 3 0,-4-3 0,5 4 0,0-1 0,0 1 0,0-4 0,0 3 0,0-3 0,0 4 0,0-1 0,-4 1 0,3 0 0,-3 0 0,5 0 0,-1-1 0,0-3 0,0 3 0,4-3 0,-3 4 0,3-4 0,-4 3 0,0-4 0,4 5 0,-3-4 0,3 3 0,-4-3 0,4 4 0,-3-4 0,3 3 0,0-3 0,-3-1 0,3 4 0,0-3 0,-3 4 0,3 0 0,-3-1 0,3 1 0,-3 0 0,3 0 0,0 0 0,-3-1 0,3 1 0,-4 0 0,0 0 0,4 0 0,-3 0 0,3 0 0,-5 4 0,1-3 0,0 9 0,0-9 0,-1 3 0,1-4 0,4 5 0,-3-4 0,7 3 0,-7-4 0,7 0 0,-7-1 0,7 1 0,-2-1 0,-1-3 0,3 3 0,-3-3 0,0 3 0,3 1 0,-3-1 0,0-3 0,3 2 0,-3-2 0,1 3 0,2 1 0,-3-1 0,0 0 0,3 1 0,-2-1 0,3 0 0,0 0 0,0 0 0,0 1 0,-4-5 0,3 4 0,-3-4 0,4 5 0,0-1 0,0 1 0,0-1 0,0 0 0,0 0 0,0 1 0,0-1 0,0 1 0,0-1 0,-4 1 0,3-1 0,-3 1 0,4 0 0,0-1 0,0 1 0,0 0 0,-4 0 0,3-1 0,-2 1 0,3-1 0,0 0 0,0 0 0,0 0 0,0 0 0,0 1 0,0-1 0,0 0 0,0 0 0,0 0 0,0-4 0,0 0 0</inkml:trace>
  <inkml:trace contextRef="#ctx0" brushRef="#br0" timeOffset="4805">326 1490 24575,'0'-8'0,"0"-1"0,4 1 0,1-1 0,-1 0 0,0 1 0,0 3 0,-3-3 0,7 7 0,-7-7 0,3 3 0,0-4 0,-4 0 0,8 5 0,-7-4 0,7-2 0,-3 0 0,5-4 0,-6 5 0,4 0 0,-7 0 0,7 4 0,-7-3 0,3 4 0,0-1 0,-3-3 0,6 4 0,-2-5 0,-1 0 0,4 1 0,-7-1 0,6 5 0,-6-4 0,6 4 0,-6-4 0,6 3 0,-6-3 0,6 7 0,-6-6 0,7 6 0,-8-7 0,8 3 0,-4-4 0,1 1 0,3 3 0,-7-3 0,6 3 0,-6-3 0,7 3 0,-7-3 0,7 8 0,-7-8 0,6 7 0,-6-6 0,7 6 0,-7-7 0,6 7 0,-6-7 0,7 3 0,-4 1 0,1-4 0,-2 3 0,1 0 0,0 2 0,1-1 0,2 3 0,-6-7 0,7 3 0,-4 1 0,1-4 0,2 7 0,-2-6 0,0 6 0,-2-3 0</inkml:trace>
  <inkml:trace contextRef="#ctx0" brushRef="#br0" timeOffset="19421">1 1118 24575,'3'4'0,"2"0"0,0 0 0,2-3 0,-6 7 0,6-7 0,-6 7 0,6-7 0,-2 6 0,3-2 0,0-1 0,1 0 0,-5 0 0,4-3 0,-3 6 0,3-6 0,1 3 0,-5 0 0,4-3 0,-4 3 0,1 0 0,2-3 0,-2 6 0,3-6 0,-3 7 0,3-8 0,-4 4 0,1 0 0,2-3 0,-6 6 0,7-6 0,-7 7 0,6-8 0,-6 8 0,6-7 0,-2 6 0,0-2 0,2-1 0,-6 4 0,7-7 0,-7 6 0,2-2 0,1 0 0,1 2 0,3-3 0,-4 4 0,4-3 0,-7 2 0,7-6 0,-7 6 0,6-6 0,-6 6 0,6-6 0,-6 6 0,3-2 0,-4 3 0,0 1 0,3-5 0,-2 3 0,3-6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023C6-BCE7-0548-80BF-C9DF0243CDE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74CD3-F049-354B-A410-CA807DB91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69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在线算法的表现</a:t>
            </a:r>
            <a:r>
              <a:rPr lang="en-US" altLang="zh-CN" dirty="0"/>
              <a:t>/</a:t>
            </a:r>
            <a:r>
              <a:rPr lang="zh-CN" altLang="en-US" dirty="0"/>
              <a:t>具有完全信息的最优解的表现</a:t>
            </a:r>
            <a:endParaRPr lang="en-US" altLang="zh-CN" dirty="0"/>
          </a:p>
          <a:p>
            <a:r>
              <a:rPr lang="en-US" altLang="zh-CN" dirty="0"/>
              <a:t>Optimal </a:t>
            </a:r>
            <a:r>
              <a:rPr lang="zh-CN" altLang="en-US" dirty="0"/>
              <a:t>最佳的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7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4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optimal offline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7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zh-CN" altLang="en-US" dirty="0"/>
              <a:t>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32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等比数列求和： 首项：</a:t>
            </a:r>
            <a:r>
              <a:rPr lang="en-US" altLang="zh-CN" dirty="0"/>
              <a:t>1 </a:t>
            </a:r>
            <a:r>
              <a:rPr lang="zh-CN" altLang="en-US" dirty="0"/>
              <a:t>公比</a:t>
            </a:r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2 </a:t>
            </a:r>
            <a:r>
              <a:rPr lang="zh-CN" altLang="en-US" dirty="0"/>
              <a:t>项数：</a:t>
            </a:r>
            <a:r>
              <a:rPr lang="en-US" altLang="zh-CN" dirty="0"/>
              <a:t>i+2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这个问题的输入不是主动给出的，而是</a:t>
            </a:r>
            <a:r>
              <a:rPr lang="zh-CN" altLang="en-US" b="1" dirty="0"/>
              <a:t>由算法的每次查询触发，但他仍然是一个在线问题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32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9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Entirety</a:t>
            </a:r>
            <a:r>
              <a:rPr lang="zh-CN" altLang="en-US" dirty="0"/>
              <a:t>全部内容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目的：优化目标函数</a:t>
            </a:r>
            <a:endParaRPr lang="en-US" altLang="zh-CN" dirty="0"/>
          </a:p>
          <a:p>
            <a:r>
              <a:rPr lang="en-US" altLang="zh-CN" dirty="0"/>
              <a:t>Optimize:</a:t>
            </a:r>
            <a:r>
              <a:rPr lang="zh-CN" altLang="en-US" dirty="0"/>
              <a:t>优化</a:t>
            </a:r>
            <a:endParaRPr lang="en-US" altLang="zh-CN" dirty="0"/>
          </a:p>
          <a:p>
            <a:r>
              <a:rPr lang="en-US" altLang="zh-CN" dirty="0"/>
              <a:t>Objective: </a:t>
            </a:r>
            <a:r>
              <a:rPr lang="zh-CN" altLang="en-US" dirty="0"/>
              <a:t>客观的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逐个输入呈现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输入项 </a:t>
            </a:r>
            <a:r>
              <a:rPr lang="en-US" altLang="zh-CN" dirty="0"/>
              <a:t>xi​ </a:t>
            </a:r>
            <a:r>
              <a:rPr lang="zh-CN" altLang="en-US" dirty="0"/>
              <a:t>是逐个呈现的，无法提前知道未来输入。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决策依赖当前输入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决策 </a:t>
            </a:r>
            <a:r>
              <a:rPr lang="en-US" altLang="zh-CN" dirty="0"/>
              <a:t>di​ </a:t>
            </a:r>
            <a:r>
              <a:rPr lang="zh-CN" altLang="en-US" dirty="0"/>
              <a:t>是针对当前输入 </a:t>
            </a:r>
            <a:r>
              <a:rPr lang="en-US" altLang="zh-CN" dirty="0" err="1"/>
              <a:t>xix_ixi</a:t>
            </a:r>
            <a:r>
              <a:rPr lang="en-US" altLang="zh-CN" dirty="0"/>
              <a:t>​ </a:t>
            </a:r>
            <a:r>
              <a:rPr lang="zh-CN" altLang="en-US" dirty="0"/>
              <a:t>做出的，无法依赖未来的信息。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决策不可撤销（</a:t>
            </a:r>
            <a:r>
              <a:rPr lang="en-US" altLang="zh-CN" b="1" dirty="0"/>
              <a:t>Irrevocable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一旦决策 </a:t>
            </a:r>
            <a:r>
              <a:rPr lang="en-US" altLang="zh-CN" dirty="0"/>
              <a:t>di​ </a:t>
            </a:r>
            <a:r>
              <a:rPr lang="zh-CN" altLang="en-US" dirty="0"/>
              <a:t>做出，就无法修改或撤销。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1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Hindsight</a:t>
            </a:r>
            <a:r>
              <a:rPr lang="zh-CN" altLang="en-US" dirty="0"/>
              <a:t>后见之明</a:t>
            </a:r>
            <a:endParaRPr lang="en-US" altLang="zh-CN" dirty="0"/>
          </a:p>
          <a:p>
            <a:r>
              <a:rPr lang="en-CA" altLang="zh-CN" dirty="0"/>
              <a:t>Optimal</a:t>
            </a:r>
            <a:r>
              <a:rPr lang="en-US" altLang="zh-CN" dirty="0"/>
              <a:t> </a:t>
            </a:r>
            <a:r>
              <a:rPr lang="zh-CN" altLang="en-US" dirty="0"/>
              <a:t>最佳的</a:t>
            </a:r>
            <a:endParaRPr lang="en-US" altLang="zh-CN" dirty="0"/>
          </a:p>
          <a:p>
            <a:r>
              <a:rPr lang="en-US" altLang="zh-CN" dirty="0"/>
              <a:t>Accumulated </a:t>
            </a:r>
            <a:r>
              <a:rPr lang="zh-CN" altLang="en-US" dirty="0"/>
              <a:t>累积的</a:t>
            </a:r>
            <a:endParaRPr lang="en-US" altLang="zh-CN" dirty="0"/>
          </a:p>
          <a:p>
            <a:pPr algn="l" rtl="0">
              <a:lnSpc>
                <a:spcPts val="1500"/>
              </a:lnSpc>
            </a:pPr>
            <a:r>
              <a:rPr lang="en-CA" altLang="zh-CN" dirty="0"/>
              <a:t>Algorithm</a:t>
            </a:r>
            <a:r>
              <a:rPr lang="en-US" altLang="zh-CN" dirty="0"/>
              <a:t> </a:t>
            </a:r>
            <a:r>
              <a:rPr lang="zh-CN" altLang="en-US" dirty="0"/>
              <a:t>算法 </a:t>
            </a:r>
            <a:r>
              <a:rPr lang="en-CA" altLang="zh-CN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ˈ</a:t>
            </a:r>
            <a:r>
              <a:rPr lang="en-CA" altLang="zh-CN" b="0" i="0" dirty="0" err="1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alɡəˌriT͟Həm</a:t>
            </a:r>
            <a:endParaRPr lang="en-CA" altLang="zh-CN" b="0" i="0" dirty="0">
              <a:solidFill>
                <a:srgbClr val="5F6368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effectLst/>
                <a:latin typeface="Google Sans"/>
              </a:rPr>
              <a:t>竞争比是基于最坏情况分析的</a:t>
            </a:r>
            <a:br>
              <a:rPr lang="en-CA" altLang="zh-CN" b="0" i="0" dirty="0">
                <a:effectLst/>
                <a:latin typeface="Google San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我们为什么要假设每天借用的费用是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，只是为了便于计算？</a:t>
                </a:r>
                <a:endParaRPr lang="en-US" altLang="zh-CN" dirty="0"/>
              </a:p>
              <a:p>
                <a:r>
                  <a:rPr lang="zh-CN" altLang="en-US" dirty="0"/>
                  <a:t>为了得到 </a:t>
                </a:r>
                <a:r>
                  <a:rPr lang="en-US" altLang="zh-CN" dirty="0"/>
                  <a:t>2 – 1/b,</a:t>
                </a:r>
                <a:r>
                  <a:rPr lang="zh-CN" altLang="en-US" dirty="0"/>
                  <a:t>从而求得当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无限大的时候，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的极限是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吗？如果每天租借的费用是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变成 </a:t>
                </a:r>
                <a:r>
                  <a:rPr lang="en-US" altLang="zh-CN" dirty="0"/>
                  <a:t>2 –</a:t>
                </a:r>
                <a:r>
                  <a:rPr lang="en-US" altLang="zh-CN" baseline="0" dirty="0"/>
                  <a:t> r/b </a:t>
                </a:r>
                <a:r>
                  <a:rPr lang="zh-CN" altLang="en-US" baseline="0" dirty="0"/>
                  <a:t>会有什么影响呢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我们为什么要假设每天借用的费用是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，为了得到 </a:t>
                </a:r>
                <a:r>
                  <a:rPr lang="en-US" altLang="zh-CN" dirty="0"/>
                  <a:t>2 – 1/b,</a:t>
                </a:r>
                <a:r>
                  <a:rPr lang="zh-CN" altLang="en-US" dirty="0"/>
                  <a:t>从而求得当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无限大的时候，</a:t>
                </a:r>
                <a:r>
                  <a:rPr lang="en-US" altLang="zh-CN" i="0">
                    <a:latin typeface="Cambria Math" panose="02040503050406030204" pitchFamily="18" charset="0"/>
                  </a:rPr>
                  <a:t>𝜌</a:t>
                </a:r>
                <a:r>
                  <a:rPr lang="zh-CN" altLang="en-US" dirty="0"/>
                  <a:t>的极限是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吗？如果每天租借的费用是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，那么</a:t>
                </a:r>
                <a:r>
                  <a:rPr lang="en-US" altLang="zh-CN" i="0">
                    <a:latin typeface="Cambria Math" panose="02040503050406030204" pitchFamily="18" charset="0"/>
                  </a:rPr>
                  <a:t>𝜌</a:t>
                </a:r>
                <a:r>
                  <a:rPr lang="zh-CN" altLang="en-US" dirty="0"/>
                  <a:t>变成 </a:t>
                </a:r>
                <a:r>
                  <a:rPr lang="en-US" altLang="zh-CN" dirty="0"/>
                  <a:t>2 –</a:t>
                </a:r>
                <a:r>
                  <a:rPr lang="en-US" altLang="zh-CN" baseline="0" dirty="0"/>
                  <a:t> r/b </a:t>
                </a:r>
                <a:r>
                  <a:rPr lang="zh-CN" altLang="en-US" baseline="0" dirty="0"/>
                  <a:t>会有什么影响呢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1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Adversary</a:t>
                </a:r>
                <a:r>
                  <a:rPr lang="zh-CN" altLang="en-US" b="1" dirty="0"/>
                  <a:t>对手</a:t>
                </a:r>
                <a:endParaRPr lang="en-US" altLang="zh-CN" b="1" dirty="0"/>
              </a:p>
              <a:p>
                <a:r>
                  <a:rPr lang="zh-CN" altLang="en-US" b="1" dirty="0"/>
                  <a:t>我们利用对抗性分析，来确定一个算法能否改进，比如说上课的时候有个同学说如果我不在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=b-1</a:t>
                </a:r>
                <a:r>
                  <a:rPr lang="zh-CN" altLang="en-US" b="1" dirty="0"/>
                  <a:t>的那一天买，而是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=b/2 – 1</a:t>
                </a:r>
                <a:r>
                  <a:rPr lang="zh-CN" altLang="en-US" b="1" dirty="0"/>
                  <a:t>那一天买。我们用对抗性分析，构建出一个最差的结果，也就是刚买滑雪板之后那天就结束滑雪。根据计算可得，如果在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=b/2 – 1</a:t>
                </a:r>
                <a:r>
                  <a:rPr lang="zh-CN" altLang="en-US" b="1" dirty="0"/>
                  <a:t>那一天买滑雪板，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3b,</a:t>
                </a:r>
                <a:r>
                  <a:rPr lang="zh-CN" altLang="en-US" dirty="0"/>
                  <a:t>比之前的</a:t>
                </a:r>
                <a:r>
                  <a:rPr lang="en-US" altLang="zh-CN" dirty="0"/>
                  <a:t>2-1/b</a:t>
                </a:r>
                <a:r>
                  <a:rPr lang="zh-CN" altLang="en-US" dirty="0"/>
                  <a:t>要大，</a:t>
                </a:r>
                <a:endParaRPr lang="en-US" altLang="zh-CN" dirty="0"/>
              </a:p>
              <a:p>
                <a:r>
                  <a:rPr lang="zh-CN" altLang="en-US" dirty="0"/>
                  <a:t>我们通过</a:t>
                </a:r>
                <a:r>
                  <a:rPr lang="zh-CN" altLang="en-US" b="1" dirty="0"/>
                  <a:t>对抗性分析</a:t>
                </a:r>
                <a:r>
                  <a:rPr lang="zh-CN" altLang="en-US" dirty="0"/>
                  <a:t>，可以构造一个最坏情况，测试算法是否真的改进了竞争比。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Adversary</a:t>
                </a:r>
                <a:r>
                  <a:rPr lang="zh-CN" altLang="en-US" b="1" dirty="0"/>
                  <a:t>对手</a:t>
                </a:r>
                <a:endParaRPr lang="en-US" altLang="zh-CN" b="1" dirty="0"/>
              </a:p>
              <a:p>
                <a:r>
                  <a:rPr lang="zh-CN" altLang="en-US" b="1" dirty="0"/>
                  <a:t>我们利用对抗性分析，来确定一个算法能否改进，比如说上课的时候有个同学说如果我不在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=b-1</a:t>
                </a:r>
                <a:r>
                  <a:rPr lang="zh-CN" altLang="en-US" b="1" dirty="0"/>
                  <a:t>的那一天买，而是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=b/2 – 1</a:t>
                </a:r>
                <a:r>
                  <a:rPr lang="zh-CN" altLang="en-US" b="1" dirty="0"/>
                  <a:t>那一天买。我们用对抗性分析，构建出一个最差的结果，也就是刚买滑雪板之后那天就结束滑雪。根据计算可得，如果在</a:t>
                </a:r>
                <a:r>
                  <a:rPr lang="en-US" altLang="zh-CN" b="1" dirty="0" err="1"/>
                  <a:t>i</a:t>
                </a:r>
                <a:r>
                  <a:rPr lang="en-US" altLang="zh-CN" b="1" dirty="0"/>
                  <a:t>=b/2 – 1</a:t>
                </a:r>
                <a:r>
                  <a:rPr lang="zh-CN" altLang="en-US" b="1" dirty="0"/>
                  <a:t>那一天买滑雪板，</a:t>
                </a:r>
                <a:r>
                  <a:rPr lang="en-US" altLang="zh-CN" i="0">
                    <a:latin typeface="Cambria Math" panose="02040503050406030204" pitchFamily="18" charset="0"/>
                  </a:rPr>
                  <a:t>𝜌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3b,</a:t>
                </a:r>
                <a:r>
                  <a:rPr lang="zh-CN" altLang="en-US" dirty="0"/>
                  <a:t>比之前的</a:t>
                </a:r>
                <a:r>
                  <a:rPr lang="en-US" altLang="zh-CN" dirty="0"/>
                  <a:t>2-1/b</a:t>
                </a:r>
                <a:r>
                  <a:rPr lang="zh-CN" altLang="en-US" dirty="0"/>
                  <a:t>要大，</a:t>
                </a:r>
                <a:endParaRPr lang="en-US" altLang="zh-CN" dirty="0"/>
              </a:p>
              <a:p>
                <a:r>
                  <a:rPr lang="zh-CN" altLang="en-US"/>
                  <a:t>我们通过</a:t>
                </a:r>
                <a:r>
                  <a:rPr lang="zh-CN" altLang="en-US" b="1"/>
                  <a:t>对抗性分析</a:t>
                </a:r>
                <a:r>
                  <a:rPr lang="zh-CN" altLang="en-US"/>
                  <a:t>，可以构造一个最坏情况，测试算法是否真的改进了竞争比。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5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14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我们能不能说一个算法的最优表现是</a:t>
            </a:r>
            <a:r>
              <a:rPr lang="en-US" altLang="zh-CN" dirty="0"/>
              <a:t>positive result</a:t>
            </a:r>
          </a:p>
          <a:p>
            <a:r>
              <a:rPr lang="zh-CN" altLang="en-US" dirty="0"/>
              <a:t>一个问题的最好结果</a:t>
            </a:r>
            <a:r>
              <a:rPr lang="en-US" altLang="zh-CN" dirty="0"/>
              <a:t>negative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</a:t>
            </a:r>
            <a:r>
              <a:rPr lang="zh-CN" altLang="en-US" b="1" dirty="0"/>
              <a:t>正向结果</a:t>
            </a:r>
            <a:r>
              <a:rPr lang="zh-CN" altLang="en-US" dirty="0"/>
              <a:t>和</a:t>
            </a:r>
            <a:r>
              <a:rPr lang="zh-CN" altLang="en-US" b="1" dirty="0"/>
              <a:t>负向结果</a:t>
            </a:r>
            <a:r>
              <a:rPr lang="zh-CN" altLang="en-US" dirty="0"/>
              <a:t>一致，即可称为</a:t>
            </a:r>
            <a:r>
              <a:rPr lang="zh-CN" altLang="en-US" b="1" dirty="0"/>
              <a:t>紧界 </a:t>
            </a:r>
            <a:r>
              <a:rPr lang="en-US" altLang="zh-CN" b="1" dirty="0"/>
              <a:t>(Tight Bound)</a:t>
            </a:r>
            <a:r>
              <a:rPr lang="zh-CN" altLang="en-US" dirty="0"/>
              <a:t>，表明算法已经达到最优解。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Coincide </a:t>
            </a:r>
            <a:r>
              <a:rPr lang="zh-CN" altLang="en-US" dirty="0"/>
              <a:t>重合</a:t>
            </a:r>
            <a:endParaRPr lang="en-US" altLang="zh-CN" dirty="0"/>
          </a:p>
          <a:p>
            <a:r>
              <a:rPr lang="en-US" altLang="zh-CN" dirty="0"/>
              <a:t>Tight bound</a:t>
            </a:r>
            <a:r>
              <a:rPr lang="zh-CN" altLang="en-US" dirty="0"/>
              <a:t>紧界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如果某个算法的正向结果和某个问题的负向结果一致，那么这个算法就是最优解。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4CD3-F049-354B-A410-CA807DB913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6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E9E9-0671-1B46-B981-3333FBEB0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5E5D2-FED5-554A-B1CE-7CBF8BD64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5DF33-B191-0C49-9F48-2A804093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48B77-5163-2F4A-BBEE-CA21AFC1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0DDCC-9840-AC4C-9F1A-6F98ACD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9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9BD0-BBA7-3740-8AE6-92885481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41567-3A5D-AE49-A5CF-4B7932232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59DD5-6D4C-8A44-98D1-E5709C9C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E6CF-17D2-F74B-A6E1-3A261F37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17765-DB94-454B-8A61-75770BE4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29BB1-1246-8345-A89C-24FCBE345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F21E3-4353-944A-AE55-A6EEA55F7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9AAA-491D-D54B-885A-C93F0CA2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EC780-1392-C24C-9F9D-B35050BD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5C3A6-D58D-BA4B-AA5F-51D85659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9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6C80-9725-934C-98B7-516F5667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2622-13FC-1442-9871-EDA5DFC7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D3366-A9FC-5E41-84E5-A0A952C3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1A1E-9B26-AA4E-B771-1E8AF8EE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63E3A-E67F-194B-AD79-65E33341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3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C6CA-6CBD-6248-8D71-55BBAC5F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DBE8D-E2EB-7646-AE4E-A4545E08F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D5ED6-8C4F-B24C-9864-8777F620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1185-0965-C44A-B763-503D6C66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E8A0C-6994-9E42-8ABC-4657054A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3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748C-4345-E34A-9476-3827A645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E92D-89AE-AD4D-B2EE-BE396EDD0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3B019-A478-174E-AFD3-C06BFE4A4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C0604-7E29-D34B-B11F-EDA24B330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880E4-0651-AB4E-AACF-D2470969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59D93-D463-3246-A859-577421AE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82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2800-4FDD-0544-99EF-89D63BF9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1E7E2-3915-F345-BEBD-FD734EA5F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4C451-832B-664B-B4B4-70DD04E6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B3F03-DFAA-6C48-AE9E-5745B6BE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54B5E-0843-A546-9AF7-2229F113F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E9D90-E7F8-6342-93DB-C376823E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EDC0A-A7DF-9C46-966F-432973C2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1F407-B8C9-F743-9E80-4E1ADFC3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2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BD2D-E091-E944-8445-9AAD694A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5EB90-E39F-8646-AF65-1EF86AE4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4DD77-35EE-5A4C-A734-2F5FE03A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88314-E4E7-384D-8568-A04892A4E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8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9D95B-29D8-004F-B2BE-6916CAD0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8B9AE-27B8-064F-A468-86A9E5C1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AC4D4-89F0-8042-AE45-A11BDFBB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1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FD38-FBFA-A340-9C92-4940BE71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F6771-76BF-814A-B4C5-7A940B226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0A3DE-6DC1-3B44-99DB-ADE5B5B8B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08A37-7E5F-DB4D-AD6C-1437095A5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95B46-60E0-BA45-8798-602877E4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45F07-8D26-934A-98F8-4147B417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2156-2FEE-E740-BD65-DFFF7476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4432C-A56F-294D-BB44-7C0975C62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30C5-C63A-394F-AA2D-DEE2B17A4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C769A-2D16-6C40-BC8E-86B92D9E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D9555-4C95-D24D-B7C8-E2F665AD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E757C-CD36-3042-9C1C-04F6C099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5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4215E-5388-484C-A003-A7C0F141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A9E9-3774-C444-8F9E-93A735A8B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2B9F-7128-4243-AF77-02A6AAB37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B9597-1B4E-124A-99DE-50C0118FAED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A7343-EB6B-F344-9FEC-BB87A8B1E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2E232-A4F7-E04E-8BB0-F2517F442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574BF-B4C3-924C-B6F7-4F41875E0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0.png"/><Relationship Id="rId3" Type="http://schemas.openxmlformats.org/officeDocument/2006/relationships/image" Target="../media/image210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900.png"/><Relationship Id="rId5" Type="http://schemas.openxmlformats.org/officeDocument/2006/relationships/image" Target="../media/image15.svg"/><Relationship Id="rId10" Type="http://schemas.openxmlformats.org/officeDocument/2006/relationships/image" Target="../media/image2800.png"/><Relationship Id="rId4" Type="http://schemas.openxmlformats.org/officeDocument/2006/relationships/image" Target="../media/image14.png"/><Relationship Id="rId9" Type="http://schemas.openxmlformats.org/officeDocument/2006/relationships/image" Target="../media/image27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260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.png"/><Relationship Id="rId3" Type="http://schemas.openxmlformats.org/officeDocument/2006/relationships/image" Target="../media/image14.png"/><Relationship Id="rId7" Type="http://schemas.openxmlformats.org/officeDocument/2006/relationships/image" Target="../media/image2600.png"/><Relationship Id="rId12" Type="http://schemas.openxmlformats.org/officeDocument/2006/relationships/image" Target="../media/image40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391.png"/><Relationship Id="rId5" Type="http://schemas.openxmlformats.org/officeDocument/2006/relationships/image" Target="../media/image19.png"/><Relationship Id="rId10" Type="http://schemas.openxmlformats.org/officeDocument/2006/relationships/image" Target="../media/image381.png"/><Relationship Id="rId4" Type="http://schemas.openxmlformats.org/officeDocument/2006/relationships/image" Target="../media/image15.svg"/><Relationship Id="rId9" Type="http://schemas.openxmlformats.org/officeDocument/2006/relationships/image" Target="../media/image3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14.png"/><Relationship Id="rId7" Type="http://schemas.openxmlformats.org/officeDocument/2006/relationships/image" Target="../media/image421.png"/><Relationship Id="rId12" Type="http://schemas.openxmlformats.org/officeDocument/2006/relationships/image" Target="../media/image47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46.png"/><Relationship Id="rId5" Type="http://schemas.openxmlformats.org/officeDocument/2006/relationships/image" Target="../media/image19.png"/><Relationship Id="rId10" Type="http://schemas.openxmlformats.org/officeDocument/2006/relationships/image" Target="../media/image451.png"/><Relationship Id="rId4" Type="http://schemas.openxmlformats.org/officeDocument/2006/relationships/image" Target="../media/image15.svg"/><Relationship Id="rId9" Type="http://schemas.openxmlformats.org/officeDocument/2006/relationships/image" Target="../media/image4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customXml" Target="../ink/ink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1EDC-C55C-064D-BB06-735F77AFD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043" y="716692"/>
            <a:ext cx="10379676" cy="2793271"/>
          </a:xfrm>
        </p:spPr>
        <p:txBody>
          <a:bodyPr>
            <a:normAutofit/>
          </a:bodyPr>
          <a:lstStyle/>
          <a:p>
            <a:r>
              <a:rPr lang="en-US" dirty="0"/>
              <a:t>COMP 691: Online Algorithms and Competitive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716A8-F5AF-9C4A-92B1-B8F3A2437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r>
              <a:rPr lang="en-US" sz="3200" dirty="0"/>
              <a:t>Week 1</a:t>
            </a:r>
          </a:p>
          <a:p>
            <a:endParaRPr lang="en-US" sz="3200" dirty="0"/>
          </a:p>
          <a:p>
            <a:r>
              <a:rPr lang="en-US" sz="3200" dirty="0"/>
              <a:t>Denis Pankratov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1075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C173-F8AF-BE40-909D-5451F490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C4AF4-6ADF-9A41-8A72-23364D00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Require decisions to be done in </a:t>
            </a:r>
            <a:r>
              <a:rPr lang="en-US" b="1" u="sng" dirty="0"/>
              <a:t>real time without seeing future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/>
              <a:t>	patients arrive at a clinic, assign them to be seen by doctors</a:t>
            </a:r>
          </a:p>
          <a:p>
            <a:pPr marL="0" indent="0">
              <a:buNone/>
            </a:pPr>
            <a:r>
              <a:rPr lang="en-US" dirty="0"/>
              <a:t>	jobs arrive at a supercomputer, assign them to computing units</a:t>
            </a:r>
          </a:p>
          <a:p>
            <a:pPr marL="0" indent="0">
              <a:buNone/>
            </a:pPr>
            <a:r>
              <a:rPr lang="en-US" dirty="0"/>
              <a:t>	packets arrive at a switch port, forward them to an outgoing port</a:t>
            </a:r>
          </a:p>
          <a:p>
            <a:pPr marL="0" indent="0">
              <a:buNone/>
            </a:pPr>
            <a:r>
              <a:rPr lang="en-US" dirty="0"/>
              <a:t>	user clicks on a website, decide which ad to display,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In all cases, decisions are either fully or at least partially</a:t>
            </a:r>
            <a:r>
              <a:rPr lang="en-US" b="1" i="1" dirty="0"/>
              <a:t> </a:t>
            </a:r>
            <a:r>
              <a:rPr lang="en-US" b="1" i="1" u="sng" dirty="0"/>
              <a:t>irrevocable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E54F-5A26-574D-B5F4-07EA13FA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quality of an online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18E0B-924F-3749-A8B0-E97F92BFAD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this course:</a:t>
                </a:r>
              </a:p>
              <a:p>
                <a:pPr marL="0" indent="0" algn="ctr">
                  <a:buNone/>
                </a:pPr>
                <a:r>
                  <a:rPr lang="en-US" dirty="0"/>
                  <a:t>“online”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“irrevocable decisions”</a:t>
                </a:r>
              </a:p>
              <a:p>
                <a:pPr marL="0" indent="0" algn="ctr">
                  <a:buNone/>
                </a:pPr>
                <a:r>
                  <a:rPr lang="en-US" dirty="0"/>
                  <a:t>“online”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“internet”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Main question of interest:</a:t>
                </a:r>
              </a:p>
              <a:p>
                <a:pPr marL="0" indent="0" algn="ctr">
                  <a:buNone/>
                </a:pPr>
                <a:r>
                  <a:rPr lang="en-US" dirty="0"/>
                  <a:t>How well can we solve an </a:t>
                </a:r>
                <a:r>
                  <a:rPr lang="en-US" i="1" u="sng" dirty="0"/>
                  <a:t>online task</a:t>
                </a:r>
                <a:r>
                  <a:rPr lang="en-US" dirty="0"/>
                  <a:t> as compared to an </a:t>
                </a:r>
                <a:r>
                  <a:rPr lang="en-US" i="1" u="sng" dirty="0"/>
                  <a:t>offline optimum</a:t>
                </a:r>
                <a:r>
                  <a:rPr lang="en-US" dirty="0"/>
                  <a:t> that sees the entire input?</a:t>
                </a:r>
              </a:p>
              <a:p>
                <a:pPr marL="0" indent="0">
                  <a:buNone/>
                </a:pPr>
                <a:r>
                  <a:rPr lang="en-US" dirty="0"/>
                  <a:t>I.e., how powerful can hindsight be?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18E0B-924F-3749-A8B0-E97F92BFA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68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9287-03CA-BD44-A2A0-8A148C9A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Offline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8EE10A-4AF7-2D43-9883-53A27A545ED9}"/>
              </a:ext>
            </a:extLst>
          </p:cNvPr>
          <p:cNvSpPr txBox="1">
            <a:spLocks/>
          </p:cNvSpPr>
          <p:nvPr/>
        </p:nvSpPr>
        <p:spPr>
          <a:xfrm>
            <a:off x="6096000" y="37602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Online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DA4A-858B-5840-84E3-2A7D162E8F08}"/>
              </a:ext>
            </a:extLst>
          </p:cNvPr>
          <p:cNvSpPr/>
          <p:nvPr/>
        </p:nvSpPr>
        <p:spPr>
          <a:xfrm>
            <a:off x="2161917" y="3245032"/>
            <a:ext cx="1482811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C19FA-ADAC-1C42-83EC-4B7D8964EC89}"/>
              </a:ext>
            </a:extLst>
          </p:cNvPr>
          <p:cNvSpPr txBox="1"/>
          <p:nvPr/>
        </p:nvSpPr>
        <p:spPr>
          <a:xfrm>
            <a:off x="333632" y="1905632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7B1C8-FF7F-B24C-801A-11134A9B617B}"/>
              </a:ext>
            </a:extLst>
          </p:cNvPr>
          <p:cNvSpPr txBox="1"/>
          <p:nvPr/>
        </p:nvSpPr>
        <p:spPr>
          <a:xfrm>
            <a:off x="4378411" y="1952871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9C2AF4-13A3-914A-B502-3C0F567CB98D}"/>
              </a:ext>
            </a:extLst>
          </p:cNvPr>
          <p:cNvSpPr/>
          <p:nvPr/>
        </p:nvSpPr>
        <p:spPr>
          <a:xfrm>
            <a:off x="86497" y="2664135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2FA539-A4AB-AE48-B89C-35D5083A7F98}"/>
              </a:ext>
            </a:extLst>
          </p:cNvPr>
          <p:cNvSpPr/>
          <p:nvPr/>
        </p:nvSpPr>
        <p:spPr>
          <a:xfrm>
            <a:off x="86497" y="3404928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D5E0C6-A66B-3F41-9B5E-82776EB5419B}"/>
              </a:ext>
            </a:extLst>
          </p:cNvPr>
          <p:cNvSpPr/>
          <p:nvPr/>
        </p:nvSpPr>
        <p:spPr>
          <a:xfrm>
            <a:off x="86497" y="4861106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ACCEF-EAB9-C849-900A-85A8327F90B3}"/>
              </a:ext>
            </a:extLst>
          </p:cNvPr>
          <p:cNvSpPr txBox="1"/>
          <p:nvPr/>
        </p:nvSpPr>
        <p:spPr>
          <a:xfrm>
            <a:off x="531340" y="4139073"/>
            <a:ext cx="34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3950C0-41EC-8145-B471-FEB6998AD52F}"/>
              </a:ext>
            </a:extLst>
          </p:cNvPr>
          <p:cNvSpPr/>
          <p:nvPr/>
        </p:nvSpPr>
        <p:spPr>
          <a:xfrm>
            <a:off x="4378411" y="2664135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A03E0E-238B-DE47-A9B7-7B5FB5758173}"/>
              </a:ext>
            </a:extLst>
          </p:cNvPr>
          <p:cNvSpPr/>
          <p:nvPr/>
        </p:nvSpPr>
        <p:spPr>
          <a:xfrm>
            <a:off x="4378411" y="3404928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5510B2-1D72-5D4E-94CA-E5A120459AD3}"/>
              </a:ext>
            </a:extLst>
          </p:cNvPr>
          <p:cNvSpPr/>
          <p:nvPr/>
        </p:nvSpPr>
        <p:spPr>
          <a:xfrm>
            <a:off x="4378411" y="4861106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18302-305B-654B-9FD9-2F1170A52C75}"/>
              </a:ext>
            </a:extLst>
          </p:cNvPr>
          <p:cNvSpPr txBox="1"/>
          <p:nvPr/>
        </p:nvSpPr>
        <p:spPr>
          <a:xfrm>
            <a:off x="4823254" y="4139073"/>
            <a:ext cx="34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27B07E-DB2B-D441-88AE-2C1480693A3B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1594021" y="2880378"/>
            <a:ext cx="567896" cy="102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A83695-DAB3-9249-8B86-CE985DD0B9A0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1594021" y="3621171"/>
            <a:ext cx="567896" cy="28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047500-3F94-D14B-B560-198F3986ADE1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1594021" y="3907814"/>
            <a:ext cx="567896" cy="116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86AC9-5E4D-7048-93AB-1ECD84265942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3644728" y="2880378"/>
            <a:ext cx="733683" cy="102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FEA85B-9467-F94D-832C-17B16A563C87}"/>
              </a:ext>
            </a:extLst>
          </p:cNvPr>
          <p:cNvCxnSpPr>
            <a:stCxn id="5" idx="3"/>
            <a:endCxn id="13" idx="1"/>
          </p:cNvCxnSpPr>
          <p:nvPr/>
        </p:nvCxnSpPr>
        <p:spPr>
          <a:xfrm flipV="1">
            <a:off x="3644728" y="3621171"/>
            <a:ext cx="733683" cy="28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17FA06-6C84-8D44-8D63-8740A1FB00A1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3644728" y="3907814"/>
            <a:ext cx="733683" cy="116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EF3596D-F84C-D149-A0CC-6A1410EED0D8}"/>
              </a:ext>
            </a:extLst>
          </p:cNvPr>
          <p:cNvSpPr/>
          <p:nvPr/>
        </p:nvSpPr>
        <p:spPr>
          <a:xfrm>
            <a:off x="8381485" y="3297197"/>
            <a:ext cx="1482811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2B1E3A-41DA-5945-B5B7-78035823BF55}"/>
              </a:ext>
            </a:extLst>
          </p:cNvPr>
          <p:cNvSpPr txBox="1"/>
          <p:nvPr/>
        </p:nvSpPr>
        <p:spPr>
          <a:xfrm>
            <a:off x="6553200" y="1957797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4BD208-8D2A-FF48-AE54-8C7B42C5CADA}"/>
              </a:ext>
            </a:extLst>
          </p:cNvPr>
          <p:cNvSpPr txBox="1"/>
          <p:nvPr/>
        </p:nvSpPr>
        <p:spPr>
          <a:xfrm>
            <a:off x="10597979" y="2005036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2764301E-C8DB-5440-8CBE-3B673A8F347A}"/>
              </a:ext>
            </a:extLst>
          </p:cNvPr>
          <p:cNvSpPr/>
          <p:nvPr/>
        </p:nvSpPr>
        <p:spPr>
          <a:xfrm>
            <a:off x="6306065" y="2716300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1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FBCAE346-F454-4449-9DBD-9134CBFD87DD}"/>
              </a:ext>
            </a:extLst>
          </p:cNvPr>
          <p:cNvSpPr/>
          <p:nvPr/>
        </p:nvSpPr>
        <p:spPr>
          <a:xfrm>
            <a:off x="6306065" y="3457093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2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200C1D76-9F81-6C4E-BC8B-27CBAAF2F0CF}"/>
              </a:ext>
            </a:extLst>
          </p:cNvPr>
          <p:cNvSpPr/>
          <p:nvPr/>
        </p:nvSpPr>
        <p:spPr>
          <a:xfrm>
            <a:off x="6306065" y="4913271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Item 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4849EFD-B621-284E-BF97-1C799F6B24CC}"/>
              </a:ext>
            </a:extLst>
          </p:cNvPr>
          <p:cNvSpPr txBox="1"/>
          <p:nvPr/>
        </p:nvSpPr>
        <p:spPr>
          <a:xfrm>
            <a:off x="6750908" y="4191238"/>
            <a:ext cx="34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080C728E-84BC-6B4E-97CF-B30DEDC21277}"/>
              </a:ext>
            </a:extLst>
          </p:cNvPr>
          <p:cNvSpPr/>
          <p:nvPr/>
        </p:nvSpPr>
        <p:spPr>
          <a:xfrm>
            <a:off x="10597979" y="2716300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4B10EAF-C00B-E247-B260-3D943BFB2EEA}"/>
              </a:ext>
            </a:extLst>
          </p:cNvPr>
          <p:cNvSpPr/>
          <p:nvPr/>
        </p:nvSpPr>
        <p:spPr>
          <a:xfrm>
            <a:off x="10597979" y="3457093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2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219FFA8-16EE-0A4A-970D-E86A58FB1F8C}"/>
              </a:ext>
            </a:extLst>
          </p:cNvPr>
          <p:cNvSpPr/>
          <p:nvPr/>
        </p:nvSpPr>
        <p:spPr>
          <a:xfrm>
            <a:off x="10597979" y="4913271"/>
            <a:ext cx="1507524" cy="432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4507F0-5C19-A446-A6C5-D18E36E2265A}"/>
              </a:ext>
            </a:extLst>
          </p:cNvPr>
          <p:cNvSpPr txBox="1"/>
          <p:nvPr/>
        </p:nvSpPr>
        <p:spPr>
          <a:xfrm>
            <a:off x="11042822" y="4191238"/>
            <a:ext cx="34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DB9EA6E-CB0E-7D4D-BF1F-D069A6A54535}"/>
              </a:ext>
            </a:extLst>
          </p:cNvPr>
          <p:cNvCxnSpPr>
            <a:stCxn id="71" idx="3"/>
            <a:endCxn id="68" idx="1"/>
          </p:cNvCxnSpPr>
          <p:nvPr/>
        </p:nvCxnSpPr>
        <p:spPr>
          <a:xfrm>
            <a:off x="7813589" y="2932543"/>
            <a:ext cx="567896" cy="102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DE5C254-9289-9842-BCBE-271ACEA181A5}"/>
              </a:ext>
            </a:extLst>
          </p:cNvPr>
          <p:cNvCxnSpPr>
            <a:stCxn id="72" idx="3"/>
            <a:endCxn id="68" idx="1"/>
          </p:cNvCxnSpPr>
          <p:nvPr/>
        </p:nvCxnSpPr>
        <p:spPr>
          <a:xfrm>
            <a:off x="7813589" y="3673336"/>
            <a:ext cx="567896" cy="28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7FCECBD-82AF-4042-B40C-521BB2B533C8}"/>
              </a:ext>
            </a:extLst>
          </p:cNvPr>
          <p:cNvCxnSpPr>
            <a:stCxn id="73" idx="3"/>
            <a:endCxn id="68" idx="1"/>
          </p:cNvCxnSpPr>
          <p:nvPr/>
        </p:nvCxnSpPr>
        <p:spPr>
          <a:xfrm flipV="1">
            <a:off x="7813589" y="3959979"/>
            <a:ext cx="567896" cy="116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D97BB28-8A57-834C-84A2-531244DEBBC0}"/>
              </a:ext>
            </a:extLst>
          </p:cNvPr>
          <p:cNvCxnSpPr>
            <a:stCxn id="68" idx="3"/>
            <a:endCxn id="75" idx="1"/>
          </p:cNvCxnSpPr>
          <p:nvPr/>
        </p:nvCxnSpPr>
        <p:spPr>
          <a:xfrm flipV="1">
            <a:off x="9864296" y="2932543"/>
            <a:ext cx="733683" cy="102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FA2305-0C51-2548-BDFC-77B498B7CABF}"/>
              </a:ext>
            </a:extLst>
          </p:cNvPr>
          <p:cNvCxnSpPr>
            <a:stCxn id="68" idx="3"/>
            <a:endCxn id="76" idx="1"/>
          </p:cNvCxnSpPr>
          <p:nvPr/>
        </p:nvCxnSpPr>
        <p:spPr>
          <a:xfrm flipV="1">
            <a:off x="9864296" y="3673336"/>
            <a:ext cx="733683" cy="28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9F48CD0-426B-4A47-85A2-6E766700FE35}"/>
              </a:ext>
            </a:extLst>
          </p:cNvPr>
          <p:cNvCxnSpPr>
            <a:stCxn id="68" idx="3"/>
            <a:endCxn id="77" idx="1"/>
          </p:cNvCxnSpPr>
          <p:nvPr/>
        </p:nvCxnSpPr>
        <p:spPr>
          <a:xfrm>
            <a:off x="9864296" y="3959979"/>
            <a:ext cx="733683" cy="116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68" grpId="0" animBg="1"/>
      <p:bldP spid="69" grpId="0"/>
      <p:bldP spid="70" grpId="0"/>
      <p:bldP spid="71" grpId="0" animBg="1"/>
      <p:bldP spid="72" grpId="0" animBg="1"/>
      <p:bldP spid="73" grpId="0" animBg="1"/>
      <p:bldP spid="74" grpId="0"/>
      <p:bldP spid="75" grpId="0" animBg="1"/>
      <p:bldP spid="76" grpId="0" animBg="1"/>
      <p:bldP spid="77" grpId="0" animBg="1"/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1700-0663-0145-9BD3-6FD3E5F91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DC0D7-C4E4-224C-BB5A-B661D489D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Input:</a:t>
                </a:r>
                <a:r>
                  <a:rPr lang="en-US" dirty="0"/>
                  <a:t> 	sequence of items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Output:</a:t>
                </a:r>
                <a:r>
                  <a:rPr lang="en-US" dirty="0"/>
                  <a:t> 	sequence of decisions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Goal:</a:t>
                </a:r>
                <a:r>
                  <a:rPr lang="en-US" dirty="0"/>
                  <a:t> 		optimize objective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Online restrictions: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presented one at a time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 response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decisions are </a:t>
                </a:r>
                <a:r>
                  <a:rPr lang="en-US" i="1" u="sng" dirty="0"/>
                  <a:t>irrevocable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DC0D7-C4E4-224C-BB5A-B661D489D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73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94FA-6BBC-334F-9F70-50D3DC48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example: Ski Rental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108F6-08A6-CF47-8F7C-14BFCFC4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287" y="0"/>
            <a:ext cx="3072714" cy="204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8CE0A-D3DE-3044-963A-80B2D01C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712" y="3757221"/>
            <a:ext cx="1224355" cy="937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484211-A130-EA41-B714-39B945CF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049" y="3722502"/>
            <a:ext cx="1044124" cy="972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60C9-2D8D-9F40-ADC8-76F394BE4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490" y="3722503"/>
            <a:ext cx="1006834" cy="1006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24B3DF-9543-0749-9677-535E7F24C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01" y="3722502"/>
            <a:ext cx="1006834" cy="1006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73C061-4FD0-B747-971A-D0DD8A06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786" y="3722502"/>
            <a:ext cx="1006834" cy="1006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E17A0E-C035-8A44-A7EC-921DFA920970}"/>
              </a:ext>
            </a:extLst>
          </p:cNvPr>
          <p:cNvSpPr txBox="1"/>
          <p:nvPr/>
        </p:nvSpPr>
        <p:spPr>
          <a:xfrm>
            <a:off x="952861" y="2810180"/>
            <a:ext cx="7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F5E63-FB18-C74C-A863-5CDB111EB81F}"/>
              </a:ext>
            </a:extLst>
          </p:cNvPr>
          <p:cNvSpPr txBox="1"/>
          <p:nvPr/>
        </p:nvSpPr>
        <p:spPr>
          <a:xfrm>
            <a:off x="952861" y="3946949"/>
            <a:ext cx="1448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Weather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08E6D-03EF-8041-A6C0-FF3BB306C844}"/>
              </a:ext>
            </a:extLst>
          </p:cNvPr>
          <p:cNvSpPr txBox="1"/>
          <p:nvPr/>
        </p:nvSpPr>
        <p:spPr>
          <a:xfrm>
            <a:off x="952861" y="4910502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Decision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A0F7C-7FD7-9A4A-AA54-D472850A40F9}"/>
              </a:ext>
            </a:extLst>
          </p:cNvPr>
          <p:cNvSpPr txBox="1"/>
          <p:nvPr/>
        </p:nvSpPr>
        <p:spPr>
          <a:xfrm>
            <a:off x="952861" y="1988147"/>
            <a:ext cx="609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rent skis for </a:t>
            </a:r>
            <a:r>
              <a:rPr lang="en-US" sz="2800" b="1" dirty="0"/>
              <a:t>10$</a:t>
            </a:r>
            <a:r>
              <a:rPr lang="en-US" sz="2800" dirty="0"/>
              <a:t> or buy skis for </a:t>
            </a:r>
            <a:r>
              <a:rPr lang="en-US" sz="2800" b="1" dirty="0"/>
              <a:t>100$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15FF0-8E31-564D-9896-737169397420}"/>
              </a:ext>
            </a:extLst>
          </p:cNvPr>
          <p:cNvSpPr txBox="1"/>
          <p:nvPr/>
        </p:nvSpPr>
        <p:spPr>
          <a:xfrm>
            <a:off x="3519203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6B0F7-B29E-2942-B769-187C61CD145D}"/>
              </a:ext>
            </a:extLst>
          </p:cNvPr>
          <p:cNvSpPr txBox="1"/>
          <p:nvPr/>
        </p:nvSpPr>
        <p:spPr>
          <a:xfrm>
            <a:off x="5130814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34885-113C-D441-88EA-6148B45DD989}"/>
              </a:ext>
            </a:extLst>
          </p:cNvPr>
          <p:cNvSpPr txBox="1"/>
          <p:nvPr/>
        </p:nvSpPr>
        <p:spPr>
          <a:xfrm>
            <a:off x="6851185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1D54F-2730-CB4F-8DEF-4860D8EFCDD3}"/>
              </a:ext>
            </a:extLst>
          </p:cNvPr>
          <p:cNvSpPr txBox="1"/>
          <p:nvPr/>
        </p:nvSpPr>
        <p:spPr>
          <a:xfrm>
            <a:off x="8550499" y="27918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C79B8-1A7C-3A49-8F8B-E526DA668B0C}"/>
              </a:ext>
            </a:extLst>
          </p:cNvPr>
          <p:cNvSpPr txBox="1"/>
          <p:nvPr/>
        </p:nvSpPr>
        <p:spPr>
          <a:xfrm>
            <a:off x="10122407" y="28101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9C45E-9A7F-8046-AA49-7E59D17A7200}"/>
              </a:ext>
            </a:extLst>
          </p:cNvPr>
          <p:cNvSpPr txBox="1"/>
          <p:nvPr/>
        </p:nvSpPr>
        <p:spPr>
          <a:xfrm>
            <a:off x="952861" y="5874055"/>
            <a:ext cx="20962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Accumulated</a:t>
            </a:r>
          </a:p>
          <a:p>
            <a:r>
              <a:rPr lang="en-US" sz="2800" dirty="0"/>
              <a:t>Cost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4E098-A034-6548-A550-C0AE8A53C18B}"/>
              </a:ext>
            </a:extLst>
          </p:cNvPr>
          <p:cNvSpPr txBox="1"/>
          <p:nvPr/>
        </p:nvSpPr>
        <p:spPr>
          <a:xfrm>
            <a:off x="3308440" y="4878067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10E54E-A410-A943-98B3-96CA7D55AA03}"/>
              </a:ext>
            </a:extLst>
          </p:cNvPr>
          <p:cNvSpPr txBox="1"/>
          <p:nvPr/>
        </p:nvSpPr>
        <p:spPr>
          <a:xfrm>
            <a:off x="4920051" y="4910502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96DC9B-BC5A-8D4B-BA3B-F1378AE7F64D}"/>
              </a:ext>
            </a:extLst>
          </p:cNvPr>
          <p:cNvSpPr txBox="1"/>
          <p:nvPr/>
        </p:nvSpPr>
        <p:spPr>
          <a:xfrm>
            <a:off x="6654165" y="4878066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A6BF96-2A2F-BA44-BC7A-3AA9D04313AB}"/>
              </a:ext>
            </a:extLst>
          </p:cNvPr>
          <p:cNvSpPr txBox="1"/>
          <p:nvPr/>
        </p:nvSpPr>
        <p:spPr>
          <a:xfrm>
            <a:off x="8343406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E78D2-600B-474C-BB42-600EC060FE24}"/>
              </a:ext>
            </a:extLst>
          </p:cNvPr>
          <p:cNvSpPr txBox="1"/>
          <p:nvPr/>
        </p:nvSpPr>
        <p:spPr>
          <a:xfrm>
            <a:off x="9929854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8F660B-4500-AD42-B37C-B24BDE2D6F01}"/>
              </a:ext>
            </a:extLst>
          </p:cNvPr>
          <p:cNvSpPr txBox="1"/>
          <p:nvPr/>
        </p:nvSpPr>
        <p:spPr>
          <a:xfrm>
            <a:off x="3308440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722FA3-DDD0-5D4A-B67D-7A78604115BB}"/>
              </a:ext>
            </a:extLst>
          </p:cNvPr>
          <p:cNvSpPr txBox="1"/>
          <p:nvPr/>
        </p:nvSpPr>
        <p:spPr>
          <a:xfrm>
            <a:off x="4948071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20$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4F549-ED83-BE4B-97AB-10FCEE39337D}"/>
              </a:ext>
            </a:extLst>
          </p:cNvPr>
          <p:cNvSpPr txBox="1"/>
          <p:nvPr/>
        </p:nvSpPr>
        <p:spPr>
          <a:xfrm>
            <a:off x="6577071" y="587405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120$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26C4E8-6996-7442-B818-0ABB355C7C3A}"/>
              </a:ext>
            </a:extLst>
          </p:cNvPr>
          <p:cNvSpPr txBox="1"/>
          <p:nvPr/>
        </p:nvSpPr>
        <p:spPr>
          <a:xfrm>
            <a:off x="8276385" y="587405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120$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DBCC28-3452-E247-A570-F5459C840421}"/>
              </a:ext>
            </a:extLst>
          </p:cNvPr>
          <p:cNvSpPr txBox="1"/>
          <p:nvPr/>
        </p:nvSpPr>
        <p:spPr>
          <a:xfrm>
            <a:off x="9848293" y="588375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120$</a:t>
            </a:r>
          </a:p>
        </p:txBody>
      </p:sp>
    </p:spTree>
    <p:extLst>
      <p:ext uri="{BB962C8B-B14F-4D97-AF65-F5344CB8AC3E}">
        <p14:creationId xmlns:p14="http://schemas.microsoft.com/office/powerpoint/2010/main" val="917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E846-44A9-F141-9646-9E32656C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example: Ski Rental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0B4AF-E195-384B-BCBD-CE0B9A50E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For this instance (rent 10$, buy 100$)</a:t>
            </a:r>
          </a:p>
          <a:p>
            <a:pPr marL="0" indent="0">
              <a:buNone/>
            </a:pPr>
            <a:r>
              <a:rPr lang="en-US" b="1" dirty="0"/>
              <a:t>Online solution:</a:t>
            </a:r>
            <a:r>
              <a:rPr lang="en-US" dirty="0"/>
              <a:t>			120$ (how much we paid)</a:t>
            </a:r>
          </a:p>
          <a:p>
            <a:pPr marL="0" indent="0">
              <a:buNone/>
            </a:pPr>
            <a:r>
              <a:rPr lang="en-US" b="1" dirty="0"/>
              <a:t>Offline optimal solution:</a:t>
            </a:r>
            <a:r>
              <a:rPr lang="en-US" dirty="0"/>
              <a:t> 	40$ (we would have rented, if we knew 					         the whole input)</a:t>
            </a:r>
          </a:p>
          <a:p>
            <a:pPr marL="0" indent="0">
              <a:buNone/>
            </a:pPr>
            <a:r>
              <a:rPr lang="en-US" dirty="0"/>
              <a:t>Overpaid by a factor 120/40 =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C2DD6-EC0A-9542-8A7F-5AD8380CE873}"/>
              </a:ext>
            </a:extLst>
          </p:cNvPr>
          <p:cNvGrpSpPr/>
          <p:nvPr/>
        </p:nvGrpSpPr>
        <p:grpSpPr>
          <a:xfrm>
            <a:off x="838200" y="1996444"/>
            <a:ext cx="9875312" cy="1006835"/>
            <a:chOff x="952861" y="3722502"/>
            <a:chExt cx="9875312" cy="10068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69FDF2-BD1F-FD45-93AA-0B3BFB3AE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712" y="3757221"/>
              <a:ext cx="1224355" cy="93739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9C90C5-1275-F549-80B0-813F835E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4049" y="3722502"/>
              <a:ext cx="1044124" cy="9721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D3FE88-F074-B147-BCBE-9FCB0F004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9490" y="3722503"/>
              <a:ext cx="1006834" cy="10068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95AAF4-15A5-C242-B598-FABEE60F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1101" y="3722502"/>
              <a:ext cx="1006834" cy="1006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0EFC02-EFC3-D046-BD43-BDC1F6696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0786" y="3722502"/>
              <a:ext cx="1006834" cy="10068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EDAE5-D67B-FC49-B555-5ED6932166E5}"/>
                </a:ext>
              </a:extLst>
            </p:cNvPr>
            <p:cNvSpPr txBox="1"/>
            <p:nvPr/>
          </p:nvSpPr>
          <p:spPr>
            <a:xfrm>
              <a:off x="952861" y="3946949"/>
              <a:ext cx="1448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0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94FA-6BBC-334F-9F70-50D3DC48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example: Ski Rental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108F6-08A6-CF47-8F7C-14BFCFC4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287" y="0"/>
            <a:ext cx="3072714" cy="204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8CE0A-D3DE-3044-963A-80B2D01C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712" y="3757221"/>
            <a:ext cx="1224355" cy="937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484211-A130-EA41-B714-39B945CF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049" y="3722502"/>
            <a:ext cx="1044124" cy="972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60C9-2D8D-9F40-ADC8-76F394BE4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490" y="3722503"/>
            <a:ext cx="1006834" cy="1006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24B3DF-9543-0749-9677-535E7F24C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01" y="3722502"/>
            <a:ext cx="1006834" cy="1006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73C061-4FD0-B747-971A-D0DD8A06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786" y="3722502"/>
            <a:ext cx="1006834" cy="1006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E17A0E-C035-8A44-A7EC-921DFA920970}"/>
              </a:ext>
            </a:extLst>
          </p:cNvPr>
          <p:cNvSpPr txBox="1"/>
          <p:nvPr/>
        </p:nvSpPr>
        <p:spPr>
          <a:xfrm>
            <a:off x="952861" y="2810180"/>
            <a:ext cx="7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F5E63-FB18-C74C-A863-5CDB111EB81F}"/>
              </a:ext>
            </a:extLst>
          </p:cNvPr>
          <p:cNvSpPr txBox="1"/>
          <p:nvPr/>
        </p:nvSpPr>
        <p:spPr>
          <a:xfrm>
            <a:off x="952861" y="3946949"/>
            <a:ext cx="1448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Weather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08E6D-03EF-8041-A6C0-FF3BB306C844}"/>
              </a:ext>
            </a:extLst>
          </p:cNvPr>
          <p:cNvSpPr txBox="1"/>
          <p:nvPr/>
        </p:nvSpPr>
        <p:spPr>
          <a:xfrm>
            <a:off x="952861" y="4910502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Decision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A0F7C-7FD7-9A4A-AA54-D472850A40F9}"/>
              </a:ext>
            </a:extLst>
          </p:cNvPr>
          <p:cNvSpPr txBox="1"/>
          <p:nvPr/>
        </p:nvSpPr>
        <p:spPr>
          <a:xfrm>
            <a:off x="959486" y="1746300"/>
            <a:ext cx="622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rent skis for </a:t>
            </a:r>
            <a:r>
              <a:rPr lang="en-US" sz="2800" b="1" dirty="0"/>
              <a:t>10$</a:t>
            </a:r>
            <a:r>
              <a:rPr lang="en-US" sz="2800" dirty="0"/>
              <a:t> or buy skis for </a:t>
            </a:r>
            <a:r>
              <a:rPr lang="en-US" sz="4400" b="1" dirty="0"/>
              <a:t>30$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15FF0-8E31-564D-9896-737169397420}"/>
              </a:ext>
            </a:extLst>
          </p:cNvPr>
          <p:cNvSpPr txBox="1"/>
          <p:nvPr/>
        </p:nvSpPr>
        <p:spPr>
          <a:xfrm>
            <a:off x="3519203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6B0F7-B29E-2942-B769-187C61CD145D}"/>
              </a:ext>
            </a:extLst>
          </p:cNvPr>
          <p:cNvSpPr txBox="1"/>
          <p:nvPr/>
        </p:nvSpPr>
        <p:spPr>
          <a:xfrm>
            <a:off x="5130814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34885-113C-D441-88EA-6148B45DD989}"/>
              </a:ext>
            </a:extLst>
          </p:cNvPr>
          <p:cNvSpPr txBox="1"/>
          <p:nvPr/>
        </p:nvSpPr>
        <p:spPr>
          <a:xfrm>
            <a:off x="6851185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1D54F-2730-CB4F-8DEF-4860D8EFCDD3}"/>
              </a:ext>
            </a:extLst>
          </p:cNvPr>
          <p:cNvSpPr txBox="1"/>
          <p:nvPr/>
        </p:nvSpPr>
        <p:spPr>
          <a:xfrm>
            <a:off x="8550499" y="27918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C79B8-1A7C-3A49-8F8B-E526DA668B0C}"/>
              </a:ext>
            </a:extLst>
          </p:cNvPr>
          <p:cNvSpPr txBox="1"/>
          <p:nvPr/>
        </p:nvSpPr>
        <p:spPr>
          <a:xfrm>
            <a:off x="10122407" y="28101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9C45E-9A7F-8046-AA49-7E59D17A7200}"/>
              </a:ext>
            </a:extLst>
          </p:cNvPr>
          <p:cNvSpPr txBox="1"/>
          <p:nvPr/>
        </p:nvSpPr>
        <p:spPr>
          <a:xfrm>
            <a:off x="952861" y="5874055"/>
            <a:ext cx="20962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Accumulated</a:t>
            </a:r>
          </a:p>
          <a:p>
            <a:r>
              <a:rPr lang="en-US" sz="2800" dirty="0"/>
              <a:t>Cost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4E098-A034-6548-A550-C0AE8A53C18B}"/>
              </a:ext>
            </a:extLst>
          </p:cNvPr>
          <p:cNvSpPr txBox="1"/>
          <p:nvPr/>
        </p:nvSpPr>
        <p:spPr>
          <a:xfrm>
            <a:off x="3308440" y="4878067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10E54E-A410-A943-98B3-96CA7D55AA03}"/>
              </a:ext>
            </a:extLst>
          </p:cNvPr>
          <p:cNvSpPr txBox="1"/>
          <p:nvPr/>
        </p:nvSpPr>
        <p:spPr>
          <a:xfrm>
            <a:off x="4920051" y="4910502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96DC9B-BC5A-8D4B-BA3B-F1378AE7F64D}"/>
              </a:ext>
            </a:extLst>
          </p:cNvPr>
          <p:cNvSpPr txBox="1"/>
          <p:nvPr/>
        </p:nvSpPr>
        <p:spPr>
          <a:xfrm>
            <a:off x="6654165" y="4878066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A6BF96-2A2F-BA44-BC7A-3AA9D04313AB}"/>
              </a:ext>
            </a:extLst>
          </p:cNvPr>
          <p:cNvSpPr txBox="1"/>
          <p:nvPr/>
        </p:nvSpPr>
        <p:spPr>
          <a:xfrm>
            <a:off x="8343406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E78D2-600B-474C-BB42-600EC060FE24}"/>
              </a:ext>
            </a:extLst>
          </p:cNvPr>
          <p:cNvSpPr txBox="1"/>
          <p:nvPr/>
        </p:nvSpPr>
        <p:spPr>
          <a:xfrm>
            <a:off x="9929854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8F660B-4500-AD42-B37C-B24BDE2D6F01}"/>
              </a:ext>
            </a:extLst>
          </p:cNvPr>
          <p:cNvSpPr txBox="1"/>
          <p:nvPr/>
        </p:nvSpPr>
        <p:spPr>
          <a:xfrm>
            <a:off x="3308440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722FA3-DDD0-5D4A-B67D-7A78604115BB}"/>
              </a:ext>
            </a:extLst>
          </p:cNvPr>
          <p:cNvSpPr txBox="1"/>
          <p:nvPr/>
        </p:nvSpPr>
        <p:spPr>
          <a:xfrm>
            <a:off x="4948071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20$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4F549-ED83-BE4B-97AB-10FCEE39337D}"/>
              </a:ext>
            </a:extLst>
          </p:cNvPr>
          <p:cNvSpPr txBox="1"/>
          <p:nvPr/>
        </p:nvSpPr>
        <p:spPr>
          <a:xfrm>
            <a:off x="6682185" y="587880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26C4E8-6996-7442-B818-0ABB355C7C3A}"/>
              </a:ext>
            </a:extLst>
          </p:cNvPr>
          <p:cNvSpPr txBox="1"/>
          <p:nvPr/>
        </p:nvSpPr>
        <p:spPr>
          <a:xfrm>
            <a:off x="8386394" y="589935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DBCC28-3452-E247-A570-F5459C840421}"/>
              </a:ext>
            </a:extLst>
          </p:cNvPr>
          <p:cNvSpPr txBox="1"/>
          <p:nvPr/>
        </p:nvSpPr>
        <p:spPr>
          <a:xfrm>
            <a:off x="9939664" y="589184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</p:spTree>
    <p:extLst>
      <p:ext uri="{BB962C8B-B14F-4D97-AF65-F5344CB8AC3E}">
        <p14:creationId xmlns:p14="http://schemas.microsoft.com/office/powerpoint/2010/main" val="23878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E846-44A9-F141-9646-9E32656C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problem example: Ski Rental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0B4AF-E195-384B-BCBD-CE0B9A50E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For the new instance (rent 10$, buy 30$)</a:t>
            </a:r>
          </a:p>
          <a:p>
            <a:pPr marL="0" indent="0">
              <a:buNone/>
            </a:pPr>
            <a:r>
              <a:rPr lang="en-US" b="1" dirty="0"/>
              <a:t>Online solution:</a:t>
            </a:r>
            <a:r>
              <a:rPr lang="en-US" dirty="0"/>
              <a:t>			50$ (how much we paid)</a:t>
            </a:r>
          </a:p>
          <a:p>
            <a:pPr marL="0" indent="0">
              <a:buNone/>
            </a:pPr>
            <a:r>
              <a:rPr lang="en-US" b="1" dirty="0"/>
              <a:t>Offline optimal solution:</a:t>
            </a:r>
            <a:r>
              <a:rPr lang="en-US" dirty="0"/>
              <a:t> 	30$ (we would have bought on the first 					         day if we knew the whole input)</a:t>
            </a:r>
          </a:p>
          <a:p>
            <a:pPr marL="0" indent="0">
              <a:buNone/>
            </a:pPr>
            <a:r>
              <a:rPr lang="en-US" dirty="0"/>
              <a:t>Overpaid by a factor 50/30 = 5/3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C2DD6-EC0A-9542-8A7F-5AD8380CE873}"/>
              </a:ext>
            </a:extLst>
          </p:cNvPr>
          <p:cNvGrpSpPr/>
          <p:nvPr/>
        </p:nvGrpSpPr>
        <p:grpSpPr>
          <a:xfrm>
            <a:off x="838200" y="1996444"/>
            <a:ext cx="9875312" cy="1006835"/>
            <a:chOff x="952861" y="3722502"/>
            <a:chExt cx="9875312" cy="10068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69FDF2-BD1F-FD45-93AA-0B3BFB3AE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712" y="3757221"/>
              <a:ext cx="1224355" cy="93739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9C90C5-1275-F549-80B0-813F835E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4049" y="3722502"/>
              <a:ext cx="1044124" cy="9721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D3FE88-F074-B147-BCBE-9FCB0F004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9490" y="3722503"/>
              <a:ext cx="1006834" cy="10068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95AAF4-15A5-C242-B598-FABEE60F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1101" y="3722502"/>
              <a:ext cx="1006834" cy="1006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0EFC02-EFC3-D046-BD43-BDC1F6696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0786" y="3722502"/>
              <a:ext cx="1006834" cy="10068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EDAE5-D67B-FC49-B555-5ED6932166E5}"/>
                </a:ext>
              </a:extLst>
            </p:cNvPr>
            <p:cNvSpPr txBox="1"/>
            <p:nvPr/>
          </p:nvSpPr>
          <p:spPr>
            <a:xfrm>
              <a:off x="952861" y="3946949"/>
              <a:ext cx="1448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74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D132-36F9-5344-AD87-3BA69863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 rental 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C4E2C-5CA8-234F-8E0D-12B7DC864D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Input:</a:t>
                </a:r>
                <a:r>
                  <a:rPr lang="en-US" dirty="0"/>
                  <a:t> 	sequence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where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weather on day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good, and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weather on day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bad</a:t>
                </a:r>
              </a:p>
              <a:p>
                <a:pPr marL="0" indent="0">
                  <a:buNone/>
                </a:pPr>
                <a:r>
                  <a:rPr lang="en-US" b="1" u="sng" dirty="0"/>
                  <a:t>Output:</a:t>
                </a:r>
                <a:r>
                  <a:rPr lang="en-US" dirty="0"/>
                  <a:t>	sequence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where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you decide to rent on day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and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you decide to buy on day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Goal:</a:t>
                </a:r>
                <a:r>
                  <a:rPr lang="en-US" dirty="0"/>
                  <a:t>		minimize total accumulated cost</a:t>
                </a:r>
              </a:p>
              <a:p>
                <a:pPr marL="0" indent="0">
                  <a:buNone/>
                </a:pPr>
                <a:r>
                  <a:rPr lang="en-US" dirty="0"/>
                  <a:t>Side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– cost to buy,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– cost to 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C4E2C-5CA8-234F-8E0D-12B7DC864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67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E2D9-C76C-2A47-94D6-1E992C3E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algorithm 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2247D-44F9-6F49-9298-CA92A0561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Online </a:t>
                </a:r>
                <a:r>
                  <a:rPr lang="en-US" b="1" dirty="0" err="1"/>
                  <a:t>algo</a:t>
                </a:r>
                <a:r>
                  <a:rPr lang="en-US" dirty="0"/>
                  <a:t>: produces decisions based on past, but not future, inputs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Offline optimum</a:t>
                </a:r>
                <a:r>
                  <a:rPr lang="en-US" dirty="0"/>
                  <a:t>: produces decisions based on entire input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2247D-44F9-6F49-9298-CA92A0561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8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142F44-D328-8C47-BE68-F4F4342D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006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4293-12D4-6342-8E5E-A073DBD3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ratio for minimization problem, informally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9C902-C7C7-D84A-B955-E534E0951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𝐴𝐿𝐺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9C902-C7C7-D84A-B955-E534E0951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ECE3C1-C4A3-1542-AD10-3D07CCCB49D5}"/>
              </a:ext>
            </a:extLst>
          </p:cNvPr>
          <p:cNvSpPr txBox="1"/>
          <p:nvPr/>
        </p:nvSpPr>
        <p:spPr>
          <a:xfrm>
            <a:off x="5427743" y="1865960"/>
            <a:ext cx="6222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Accumulated cost of our online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0F883-AFAA-CA40-B5D4-FDDE1CF50790}"/>
              </a:ext>
            </a:extLst>
          </p:cNvPr>
          <p:cNvSpPr txBox="1"/>
          <p:nvPr/>
        </p:nvSpPr>
        <p:spPr>
          <a:xfrm>
            <a:off x="4886089" y="5176463"/>
            <a:ext cx="7305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Accumulated cost of an optimal offline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2132A5-FE00-8E4A-A6F3-5B18E719CFB4}"/>
              </a:ext>
            </a:extLst>
          </p:cNvPr>
          <p:cNvCxnSpPr/>
          <p:nvPr/>
        </p:nvCxnSpPr>
        <p:spPr>
          <a:xfrm flipH="1">
            <a:off x="6472719" y="2393879"/>
            <a:ext cx="2066325" cy="66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5B593-CB2C-C74C-B2E5-0A0ACBD31C81}"/>
              </a:ext>
            </a:extLst>
          </p:cNvPr>
          <p:cNvCxnSpPr/>
          <p:nvPr/>
        </p:nvCxnSpPr>
        <p:spPr>
          <a:xfrm flipH="1" flipV="1">
            <a:off x="6472719" y="4212404"/>
            <a:ext cx="2066324" cy="96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15229D-BC9A-4541-8833-C2A7309C05DD}"/>
              </a:ext>
            </a:extLst>
          </p:cNvPr>
          <p:cNvSpPr txBox="1"/>
          <p:nvPr/>
        </p:nvSpPr>
        <p:spPr>
          <a:xfrm>
            <a:off x="1987121" y="2594301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Competitive ratio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E514DE-4E10-AF47-AB53-088968D87F13}"/>
              </a:ext>
            </a:extLst>
          </p:cNvPr>
          <p:cNvCxnSpPr/>
          <p:nvPr/>
        </p:nvCxnSpPr>
        <p:spPr>
          <a:xfrm>
            <a:off x="3188639" y="3117521"/>
            <a:ext cx="1285721" cy="47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BC6E23-ECF7-C446-A86B-E6EC70CFEE09}"/>
              </a:ext>
            </a:extLst>
          </p:cNvPr>
          <p:cNvSpPr txBox="1"/>
          <p:nvPr/>
        </p:nvSpPr>
        <p:spPr>
          <a:xfrm>
            <a:off x="0" y="4497533"/>
            <a:ext cx="5615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”How close can we get to hindsight?”</a:t>
            </a:r>
          </a:p>
        </p:txBody>
      </p:sp>
    </p:spTree>
    <p:extLst>
      <p:ext uri="{BB962C8B-B14F-4D97-AF65-F5344CB8AC3E}">
        <p14:creationId xmlns:p14="http://schemas.microsoft.com/office/powerpoint/2010/main" val="265610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24D4-F241-3145-AC16-219CB4C1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Ski Rental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77256-41DE-FB41-8D2D-413A320A04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Can guarantee to spend no more than </a:t>
                </a:r>
                <a:r>
                  <a:rPr lang="en-US" b="1" u="sng" dirty="0"/>
                  <a:t>twice</a:t>
                </a:r>
                <a:r>
                  <a:rPr lang="en-US" dirty="0"/>
                  <a:t> an offline optimum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i="1" dirty="0" err="1"/>
                  <a:t>BreakEven</a:t>
                </a:r>
                <a:r>
                  <a:rPr lang="en-US" dirty="0"/>
                  <a:t> online algorithm:</a:t>
                </a:r>
              </a:p>
              <a:p>
                <a:pPr marL="0" indent="0">
                  <a:buNone/>
                </a:pPr>
                <a:r>
                  <a:rPr lang="en-US" dirty="0"/>
                  <a:t>	rent until accumulated cost is about to reach cost of buying</a:t>
                </a:r>
              </a:p>
              <a:p>
                <a:pPr marL="0" indent="0">
                  <a:buNone/>
                </a:pPr>
                <a:r>
                  <a:rPr lang="en-US" dirty="0"/>
                  <a:t>	buy skis the following day</a:t>
                </a:r>
              </a:p>
              <a:p>
                <a:pPr marL="0" indent="0">
                  <a:buNone/>
                </a:pPr>
                <a:r>
                  <a:rPr lang="en-US" dirty="0"/>
                  <a:t>Formally:</a:t>
                </a:r>
              </a:p>
              <a:p>
                <a:pPr marL="0" indent="0">
                  <a:buNone/>
                </a:pPr>
                <a:r>
                  <a:rPr lang="en-US" dirty="0"/>
                  <a:t>	rent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days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smallest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buy skis on day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if weather spoils at any day before then, stop and leave resort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77256-41DE-FB41-8D2D-413A320A0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22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1A8A-1FC7-9345-9A73-EAA3892D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BreakEven</a:t>
            </a:r>
            <a:r>
              <a:rPr lang="en-US" dirty="0"/>
              <a:t> algorithm: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4CEB9-47A0-7845-928A-10A35FE0E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712" y="3757221"/>
            <a:ext cx="1224355" cy="937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51F4A-648E-C042-B9B4-7E0F7485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49" y="3722502"/>
            <a:ext cx="1044124" cy="972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B88AB9-EF03-734B-9107-D3731C0E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90" y="3722503"/>
            <a:ext cx="1006834" cy="1006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9D5A2-10FB-154E-9C2A-CE21C92B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101" y="3722502"/>
            <a:ext cx="1006834" cy="1006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F8AEA-7F35-6E48-9B2A-91B3D119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786" y="3722502"/>
            <a:ext cx="1006834" cy="1006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0F2C5-C0DF-934A-90BF-C63D93249E07}"/>
              </a:ext>
            </a:extLst>
          </p:cNvPr>
          <p:cNvSpPr txBox="1"/>
          <p:nvPr/>
        </p:nvSpPr>
        <p:spPr>
          <a:xfrm>
            <a:off x="952861" y="2810180"/>
            <a:ext cx="7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21A8A-4A5E-A149-B4B5-88B61149EA20}"/>
              </a:ext>
            </a:extLst>
          </p:cNvPr>
          <p:cNvSpPr txBox="1"/>
          <p:nvPr/>
        </p:nvSpPr>
        <p:spPr>
          <a:xfrm>
            <a:off x="952861" y="3946949"/>
            <a:ext cx="1448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Weather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976ED-F26E-6A4C-93BB-108777572C84}"/>
              </a:ext>
            </a:extLst>
          </p:cNvPr>
          <p:cNvSpPr txBox="1"/>
          <p:nvPr/>
        </p:nvSpPr>
        <p:spPr>
          <a:xfrm>
            <a:off x="952861" y="4910502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89186-C9E3-F043-A13C-2F75E42D10BF}"/>
              </a:ext>
            </a:extLst>
          </p:cNvPr>
          <p:cNvSpPr txBox="1"/>
          <p:nvPr/>
        </p:nvSpPr>
        <p:spPr>
          <a:xfrm>
            <a:off x="959486" y="1746300"/>
            <a:ext cx="622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rent skis for </a:t>
            </a:r>
            <a:r>
              <a:rPr lang="en-US" sz="2800" b="1" dirty="0"/>
              <a:t>10$</a:t>
            </a:r>
            <a:r>
              <a:rPr lang="en-US" sz="2800" dirty="0"/>
              <a:t> or buy skis for </a:t>
            </a:r>
            <a:r>
              <a:rPr lang="en-US" sz="4400" b="1" dirty="0"/>
              <a:t>30$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172B1-81A8-764F-8D5B-9432B72C3E96}"/>
              </a:ext>
            </a:extLst>
          </p:cNvPr>
          <p:cNvSpPr txBox="1"/>
          <p:nvPr/>
        </p:nvSpPr>
        <p:spPr>
          <a:xfrm>
            <a:off x="3519203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0529DC-C4FA-3A43-94D2-8806423E0B55}"/>
              </a:ext>
            </a:extLst>
          </p:cNvPr>
          <p:cNvSpPr txBox="1"/>
          <p:nvPr/>
        </p:nvSpPr>
        <p:spPr>
          <a:xfrm>
            <a:off x="5130814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6A013-C451-F541-AD51-82FE3895390D}"/>
              </a:ext>
            </a:extLst>
          </p:cNvPr>
          <p:cNvSpPr txBox="1"/>
          <p:nvPr/>
        </p:nvSpPr>
        <p:spPr>
          <a:xfrm>
            <a:off x="6851185" y="27889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D6EDB-D0C8-1B4D-8CF9-9CC34CC0CB5F}"/>
              </a:ext>
            </a:extLst>
          </p:cNvPr>
          <p:cNvSpPr txBox="1"/>
          <p:nvPr/>
        </p:nvSpPr>
        <p:spPr>
          <a:xfrm>
            <a:off x="8550499" y="27918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D6BDD-4F36-C048-96D9-CCFAAB5DFD6F}"/>
              </a:ext>
            </a:extLst>
          </p:cNvPr>
          <p:cNvSpPr txBox="1"/>
          <p:nvPr/>
        </p:nvSpPr>
        <p:spPr>
          <a:xfrm>
            <a:off x="10122407" y="28101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754ED4-7A13-2341-9597-C06274EEA2C3}"/>
              </a:ext>
            </a:extLst>
          </p:cNvPr>
          <p:cNvSpPr txBox="1"/>
          <p:nvPr/>
        </p:nvSpPr>
        <p:spPr>
          <a:xfrm>
            <a:off x="952861" y="5874055"/>
            <a:ext cx="20962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Accumulated</a:t>
            </a:r>
          </a:p>
          <a:p>
            <a:r>
              <a:rPr lang="en-US" sz="2800" dirty="0"/>
              <a:t>Cost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769954-E587-ED4D-B80D-04F87B311782}"/>
              </a:ext>
            </a:extLst>
          </p:cNvPr>
          <p:cNvSpPr txBox="1"/>
          <p:nvPr/>
        </p:nvSpPr>
        <p:spPr>
          <a:xfrm>
            <a:off x="3308440" y="4878067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ABA4D-1CCE-8642-BA6E-F9C9EBCECB6D}"/>
              </a:ext>
            </a:extLst>
          </p:cNvPr>
          <p:cNvSpPr txBox="1"/>
          <p:nvPr/>
        </p:nvSpPr>
        <p:spPr>
          <a:xfrm>
            <a:off x="4920051" y="4910502"/>
            <a:ext cx="78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3450C1-0266-684D-8A55-0DE547D9D4C6}"/>
              </a:ext>
            </a:extLst>
          </p:cNvPr>
          <p:cNvSpPr txBox="1"/>
          <p:nvPr/>
        </p:nvSpPr>
        <p:spPr>
          <a:xfrm>
            <a:off x="8343406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A0872-1E21-F344-82EC-93802D0CE2CA}"/>
              </a:ext>
            </a:extLst>
          </p:cNvPr>
          <p:cNvSpPr txBox="1"/>
          <p:nvPr/>
        </p:nvSpPr>
        <p:spPr>
          <a:xfrm>
            <a:off x="9929854" y="4875189"/>
            <a:ext cx="7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N/A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F4F092-2EA1-D645-8EBA-DE32815C4F23}"/>
              </a:ext>
            </a:extLst>
          </p:cNvPr>
          <p:cNvSpPr txBox="1"/>
          <p:nvPr/>
        </p:nvSpPr>
        <p:spPr>
          <a:xfrm>
            <a:off x="3308440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10$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9FE629-F7D8-FC49-B233-3E4BEB5180F2}"/>
              </a:ext>
            </a:extLst>
          </p:cNvPr>
          <p:cNvSpPr txBox="1"/>
          <p:nvPr/>
        </p:nvSpPr>
        <p:spPr>
          <a:xfrm>
            <a:off x="4948071" y="587405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20$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8055F9-40D1-FF44-922C-3BE545470EAD}"/>
              </a:ext>
            </a:extLst>
          </p:cNvPr>
          <p:cNvSpPr txBox="1"/>
          <p:nvPr/>
        </p:nvSpPr>
        <p:spPr>
          <a:xfrm>
            <a:off x="6682185" y="587880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159072-E520-4145-92FE-34272BAA0246}"/>
              </a:ext>
            </a:extLst>
          </p:cNvPr>
          <p:cNvSpPr txBox="1"/>
          <p:nvPr/>
        </p:nvSpPr>
        <p:spPr>
          <a:xfrm>
            <a:off x="8386394" y="589935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02DEC-5C82-0648-8462-2B14F2C64FC7}"/>
              </a:ext>
            </a:extLst>
          </p:cNvPr>
          <p:cNvSpPr txBox="1"/>
          <p:nvPr/>
        </p:nvSpPr>
        <p:spPr>
          <a:xfrm>
            <a:off x="9939664" y="589184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91DFCC-A11B-7A40-A594-3B1FAE548962}"/>
              </a:ext>
            </a:extLst>
          </p:cNvPr>
          <p:cNvSpPr txBox="1"/>
          <p:nvPr/>
        </p:nvSpPr>
        <p:spPr>
          <a:xfrm>
            <a:off x="6617871" y="4910502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buy</a:t>
            </a:r>
          </a:p>
        </p:txBody>
      </p:sp>
    </p:spTree>
    <p:extLst>
      <p:ext uri="{BB962C8B-B14F-4D97-AF65-F5344CB8AC3E}">
        <p14:creationId xmlns:p14="http://schemas.microsoft.com/office/powerpoint/2010/main" val="42841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0426-9CCB-B0DB-920D-6607275A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</a:t>
            </a:r>
            <a:r>
              <a:rPr lang="en-US" i="1" dirty="0" err="1"/>
              <a:t>BreakEven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6E17E-FC21-4DEC-2BEC-C3513C5F7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277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Assumptions: cost of renting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cost of buying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i="1" dirty="0"/>
                  <a:t>BreakEven</a:t>
                </a:r>
                <a:r>
                  <a:rPr lang="en-US" dirty="0"/>
                  <a:t>: rent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days, buy on day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6E17E-FC21-4DEC-2BEC-C3513C5F7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27782"/>
              </a:xfrm>
              <a:blipFill>
                <a:blip r:embed="rId3"/>
                <a:stretch>
                  <a:fillRect l="-1206" t="-888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06C5195-5DC1-478E-A007-3B86998C4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76129"/>
                <a:ext cx="5181600" cy="33271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Case</a:t>
                </a:r>
                <a:r>
                  <a:rPr lang="en-US" dirty="0"/>
                  <a:t>: weather spoils on day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rents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days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rents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days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𝐴𝐿𝐺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this case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06C5195-5DC1-478E-A007-3B86998C4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76129"/>
                <a:ext cx="5181600" cy="3327143"/>
              </a:xfrm>
              <a:prstGeom prst="rect">
                <a:avLst/>
              </a:prstGeom>
              <a:blipFill>
                <a:blip r:embed="rId4"/>
                <a:stretch>
                  <a:fillRect l="-2445" t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B062BE4E-8691-FB59-BE97-74ACE54EA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2200" y="3076129"/>
                <a:ext cx="5181600" cy="3327143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Case</a:t>
                </a:r>
                <a:r>
                  <a:rPr lang="en-US" dirty="0"/>
                  <a:t>: weather spoils on day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rents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days and buys on day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buys skis on day 1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Thus,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𝐴𝐿𝐺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B062BE4E-8691-FB59-BE97-74ACE54EA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076129"/>
                <a:ext cx="5181600" cy="3327143"/>
              </a:xfrm>
              <a:prstGeom prst="rect">
                <a:avLst/>
              </a:prstGeom>
              <a:blipFill>
                <a:blip r:embed="rId5"/>
                <a:stretch>
                  <a:fillRect l="-2445" t="-4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297D70-ACAC-B2D8-8B47-3D33EA205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6030982"/>
                <a:ext cx="10515600" cy="7445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Overall,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2−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→2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297D70-ACAC-B2D8-8B47-3D33EA205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0982"/>
                <a:ext cx="10515600" cy="744580"/>
              </a:xfrm>
              <a:prstGeom prst="rect">
                <a:avLst/>
              </a:prstGeom>
              <a:blipFill>
                <a:blip r:embed="rId6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E3F6-24B4-3546-948D-82BF61B6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29DA4-DBC9-9242-B1AB-D1F9B460D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we use deterministic algorithm, then </a:t>
                </a:r>
                <a:r>
                  <a:rPr lang="en-US" b="1" dirty="0"/>
                  <a:t>NO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Adversarial argument: view execution of an online algorithm as a game between </a:t>
                </a:r>
                <a:r>
                  <a:rPr lang="en-US" b="1" dirty="0"/>
                  <a:t>algorithm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𝑨𝑳𝑮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 and </a:t>
                </a:r>
                <a:r>
                  <a:rPr lang="en-US" b="1" dirty="0"/>
                  <a:t>adversary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𝑨𝑫𝑽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Game proceeds in rounds. In each round: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: constructs new input item based on past history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: responds to the new input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29DA4-DBC9-9242-B1AB-D1F9B460D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24BE-93BC-3F4F-B96C-69A6CE9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Adversary argument: ski rental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FC6749-2569-5245-9D5A-E28933EDA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: tries to maximize the competitive ratio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: tries to minimize the competitive ratio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deterministic case,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knows </a:t>
                </a:r>
                <a:r>
                  <a:rPr lang="en-US" b="1" i="1" dirty="0"/>
                  <a:t>everything</a:t>
                </a:r>
                <a:r>
                  <a:rPr lang="en-US" dirty="0"/>
                  <a:t>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Ski Rental: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knows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buys skis on day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may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dirty="0"/>
                  <a:t>, otherwise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can force infinite competitive ratio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FC6749-2569-5245-9D5A-E28933EDA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17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C2B-8BFB-2B45-B6E0-2EF8ACE8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Adversary argument: ski rental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FD9B1-D41E-0E4A-80FD-66C6390AC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knows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buys skis on day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Strategy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declare weather to be bad on day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for the first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forces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to incur cost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FD9B1-D41E-0E4A-80FD-66C6390AC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74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345-C16D-F349-B68D-3235A91A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adversary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C8448-FC0D-5E46-B7F0-F8CF94A6A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Case: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rents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days, 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𝐴𝐿𝐺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Case: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buys skis on day 1, 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𝐴𝐿𝐺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𝑂𝑃𝑇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C8448-FC0D-5E46-B7F0-F8CF94A6A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69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01D7-B691-D240-BDA5-0EA7AB85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adversary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6DEB4-FD1F-C74A-B0BA-3B4E70B06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tries to minimize competitive ratio, and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has to work for all possible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competitive ratio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𝐴𝐷𝑉</m:t>
                    </m:r>
                  </m:oMath>
                </a14:m>
                <a:r>
                  <a:rPr lang="en-US" dirty="0"/>
                  <a:t> can force is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2−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6DEB4-FD1F-C74A-B0BA-3B4E70B06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CD2D-FBC2-C842-966E-75E83027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7F001-60A1-684A-92F5-0B08BC2B4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(1) We found a particular algorithm: </a:t>
                </a:r>
                <a:r>
                  <a:rPr lang="en-US" i="1" dirty="0" err="1"/>
                  <a:t>BreakEven</a:t>
                </a:r>
                <a:r>
                  <a:rPr lang="en-US" dirty="0"/>
                  <a:t> with competitive ratio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≤2−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(2) We showed that any algorithm for Ski Rental has competitive ratio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Therefore</a:t>
                </a:r>
              </a:p>
              <a:p>
                <a:pPr marL="0" indent="0" algn="ctr">
                  <a:buNone/>
                </a:pPr>
                <a:r>
                  <a:rPr lang="en-US" i="1" dirty="0" err="1"/>
                  <a:t>BreakEven</a:t>
                </a:r>
                <a:r>
                  <a:rPr lang="en-US" dirty="0"/>
                  <a:t> is an optimal </a:t>
                </a:r>
                <a:r>
                  <a:rPr lang="en-US" i="1" dirty="0"/>
                  <a:t>deterministic</a:t>
                </a:r>
                <a:r>
                  <a:rPr lang="en-US" dirty="0"/>
                  <a:t> online algorithm for Ski Rental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7F001-60A1-684A-92F5-0B08BC2B4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6DD9-CDB5-DBF2-793F-0CD210CC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 vs Tetris</a:t>
            </a:r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9FAEDE-C34F-7AB4-1198-13C046D7BF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1128" y="1825625"/>
            <a:ext cx="4315744" cy="4351338"/>
          </a:xfrm>
        </p:spPr>
      </p:pic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99F8BEA8-4D79-4E77-8BA3-32CE105691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41" y="1825625"/>
            <a:ext cx="2372917" cy="4351338"/>
          </a:xfrm>
        </p:spPr>
      </p:pic>
    </p:spTree>
    <p:extLst>
      <p:ext uri="{BB962C8B-B14F-4D97-AF65-F5344CB8AC3E}">
        <p14:creationId xmlns:p14="http://schemas.microsoft.com/office/powerpoint/2010/main" val="1711611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97CE-D2A6-8B4A-91B1-B8A6969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CFD0-69B2-1D4D-84F0-4D4AF028A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Results of type (1), i.e., find a good algorithm, are called</a:t>
            </a:r>
          </a:p>
          <a:p>
            <a:pPr marL="0" indent="0" algn="ctr">
              <a:buNone/>
            </a:pPr>
            <a:r>
              <a:rPr lang="en-US" dirty="0"/>
              <a:t>Upper bounds or</a:t>
            </a:r>
          </a:p>
          <a:p>
            <a:pPr marL="0" indent="0" algn="ctr">
              <a:buNone/>
            </a:pPr>
            <a:r>
              <a:rPr lang="en-US" b="1" dirty="0"/>
              <a:t>Positive results</a:t>
            </a:r>
          </a:p>
          <a:p>
            <a:pPr marL="0" indent="0">
              <a:buNone/>
            </a:pPr>
            <a:r>
              <a:rPr lang="en-US" dirty="0"/>
              <a:t>Results of type (2), i.e., prove no algorithm can do well, are called</a:t>
            </a:r>
          </a:p>
          <a:p>
            <a:pPr marL="0" indent="0" algn="ctr">
              <a:buNone/>
            </a:pPr>
            <a:r>
              <a:rPr lang="en-US" dirty="0"/>
              <a:t>Lower bounds or</a:t>
            </a:r>
          </a:p>
          <a:p>
            <a:pPr marL="0" indent="0" algn="ctr">
              <a:buNone/>
            </a:pPr>
            <a:r>
              <a:rPr lang="en-US" b="1" dirty="0"/>
              <a:t>Negative results</a:t>
            </a:r>
          </a:p>
          <a:p>
            <a:pPr marL="0" indent="0">
              <a:buNone/>
            </a:pPr>
            <a:r>
              <a:rPr lang="en-US" dirty="0"/>
              <a:t>Upper/lower bound terminology becomes ambiguous when dealing with maximization problems, so prefer to use positive/negative </a:t>
            </a:r>
          </a:p>
        </p:txBody>
      </p:sp>
    </p:spTree>
    <p:extLst>
      <p:ext uri="{BB962C8B-B14F-4D97-AF65-F5344CB8AC3E}">
        <p14:creationId xmlns:p14="http://schemas.microsoft.com/office/powerpoint/2010/main" val="182157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BE59-0546-D54C-A733-DEFF1736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positive/negative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A80F-E6CD-8E45-907C-9A855594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the two results coincide, we get a </a:t>
            </a:r>
            <a:r>
              <a:rPr lang="en-US" b="1" dirty="0"/>
              <a:t>tight bound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Positive/negative results can refer to algorithms AND problems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847730-AD07-C04B-8350-0CF6F07E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054813"/>
              </p:ext>
            </p:extLst>
          </p:nvPr>
        </p:nvGraphicFramePr>
        <p:xfrm>
          <a:off x="838200" y="3627251"/>
          <a:ext cx="10515600" cy="261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62358558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49227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30849030"/>
                    </a:ext>
                  </a:extLst>
                </a:gridCol>
              </a:tblGrid>
              <a:tr h="8499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Positive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Negative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92336"/>
                  </a:ext>
                </a:extLst>
              </a:tr>
              <a:tr h="849904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Prove that </a:t>
                      </a:r>
                      <a:r>
                        <a:rPr lang="en-US" b="1" dirty="0"/>
                        <a:t>this particular algorithm </a:t>
                      </a:r>
                      <a:r>
                        <a:rPr lang="en-US" dirty="0"/>
                        <a:t>works well on </a:t>
                      </a:r>
                      <a:r>
                        <a:rPr lang="en-US" b="1" dirty="0"/>
                        <a:t>all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</a:t>
                      </a:r>
                      <a:r>
                        <a:rPr lang="en-US" b="1" dirty="0"/>
                        <a:t>an instance </a:t>
                      </a:r>
                      <a:r>
                        <a:rPr lang="en-US" dirty="0"/>
                        <a:t>on which </a:t>
                      </a:r>
                      <a:r>
                        <a:rPr lang="en-US" b="1" dirty="0"/>
                        <a:t>this particular algorithm</a:t>
                      </a:r>
                      <a:r>
                        <a:rPr lang="en-US" dirty="0"/>
                        <a:t> works badly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585752"/>
                  </a:ext>
                </a:extLst>
              </a:tr>
              <a:tr h="849904">
                <a:tc>
                  <a:txBody>
                    <a:bodyPr/>
                    <a:lstStyle/>
                    <a:p>
                      <a:r>
                        <a:rPr lang="en-US" sz="28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</a:t>
                      </a:r>
                      <a:r>
                        <a:rPr lang="en-US" b="1" dirty="0"/>
                        <a:t>some algorithm </a:t>
                      </a:r>
                      <a:r>
                        <a:rPr lang="en-US" dirty="0"/>
                        <a:t>that works well </a:t>
                      </a:r>
                      <a:r>
                        <a:rPr lang="en-US" b="1" dirty="0"/>
                        <a:t>on all instances </a:t>
                      </a:r>
                      <a:r>
                        <a:rPr lang="en-US" dirty="0"/>
                        <a:t>of the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Prove that </a:t>
                      </a:r>
                      <a:r>
                        <a:rPr lang="en-US" b="1" dirty="0"/>
                        <a:t>all algorithms </a:t>
                      </a:r>
                      <a:r>
                        <a:rPr lang="en-US" dirty="0"/>
                        <a:t>work badly on </a:t>
                      </a:r>
                      <a:r>
                        <a:rPr lang="en-US" b="1" dirty="0"/>
                        <a:t>some instance </a:t>
                      </a:r>
                      <a:r>
                        <a:rPr lang="en-US" dirty="0"/>
                        <a:t>of this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054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0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7CEF-68F9-0549-B8BA-AD8BA7CB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positive/negative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F1622-4309-7747-AA3D-82741AEC2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Negative result for a problem implies the same negative result for each algorithm</a:t>
                </a:r>
              </a:p>
              <a:p>
                <a:pPr marL="0" indent="0">
                  <a:buNone/>
                </a:pPr>
                <a:r>
                  <a:rPr lang="en-US" dirty="0"/>
                  <a:t>Positive result for an algorithm implies the same positive results for the corresponding problem</a:t>
                </a:r>
              </a:p>
              <a:p>
                <a:pPr marL="0" indent="0">
                  <a:buNone/>
                </a:pPr>
                <a:r>
                  <a:rPr lang="en-US" dirty="0"/>
                  <a:t>We proved the tight result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 for the Ski Rental </a:t>
                </a:r>
                <a:r>
                  <a:rPr lang="en-US" b="1" dirty="0"/>
                  <a:t>problem</a:t>
                </a:r>
              </a:p>
              <a:p>
                <a:pPr marL="0" indent="0">
                  <a:buNone/>
                </a:pPr>
                <a:r>
                  <a:rPr lang="en-US" dirty="0"/>
                  <a:t>We also proved the tight result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2−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for Break-Even </a:t>
                </a:r>
                <a:r>
                  <a:rPr lang="en-US" b="1" dirty="0"/>
                  <a:t>algorithm</a:t>
                </a:r>
              </a:p>
              <a:p>
                <a:pPr marL="0" indent="0">
                  <a:buNone/>
                </a:pPr>
                <a:r>
                  <a:rPr lang="en-US" dirty="0"/>
                  <a:t>We will later see problems for which positive and negative results are not tight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F1622-4309-7747-AA3D-82741AEC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1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571-E35B-A749-85F0-6745F682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D4847-752C-4342-B959-A4D165CB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Deterministic online algorithms</a:t>
            </a:r>
          </a:p>
          <a:p>
            <a:pPr marL="0" indent="0">
              <a:buNone/>
            </a:pPr>
            <a:r>
              <a:rPr lang="en-US" dirty="0"/>
              <a:t>Randomized online algorithms</a:t>
            </a:r>
          </a:p>
          <a:p>
            <a:pPr marL="0" indent="0">
              <a:buNone/>
            </a:pPr>
            <a:r>
              <a:rPr lang="en-US" dirty="0"/>
              <a:t>Methods of analysis: potential function method</a:t>
            </a:r>
          </a:p>
          <a:p>
            <a:pPr marL="0" indent="0">
              <a:buNone/>
            </a:pPr>
            <a:r>
              <a:rPr lang="en-US" dirty="0"/>
              <a:t>Classical online problems: k-Server problem</a:t>
            </a:r>
          </a:p>
          <a:p>
            <a:pPr marL="0" indent="0">
              <a:buNone/>
            </a:pPr>
            <a:r>
              <a:rPr lang="en-US" dirty="0"/>
              <a:t>Online graph problems	</a:t>
            </a:r>
          </a:p>
          <a:p>
            <a:pPr marL="0" indent="0">
              <a:buNone/>
            </a:pPr>
            <a:r>
              <a:rPr lang="en-US" dirty="0"/>
              <a:t>Online satisfiability</a:t>
            </a:r>
          </a:p>
          <a:p>
            <a:pPr marL="0" indent="0">
              <a:buNone/>
            </a:pPr>
            <a:r>
              <a:rPr lang="en-US" dirty="0"/>
              <a:t>Advice complexity</a:t>
            </a:r>
          </a:p>
          <a:p>
            <a:pPr marL="0" indent="0">
              <a:buNone/>
            </a:pPr>
            <a:r>
              <a:rPr lang="en-US" dirty="0"/>
              <a:t>Streaming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59626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7D4E0-1775-E048-9E6B-2DE99A0D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Intermission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9376-F44C-984A-86E1-2F653F4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57" y="965198"/>
            <a:ext cx="2707937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Go over the course outline!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54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193-74E1-C248-BA4E-EB33B754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online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0A8EB-8367-2740-A90B-E5D70A79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Sometimes irrevocable decisions are forced upon us:</a:t>
            </a:r>
          </a:p>
          <a:p>
            <a:pPr marL="0" indent="0">
              <a:buNone/>
            </a:pPr>
            <a:r>
              <a:rPr lang="en-US" dirty="0"/>
              <a:t>	scheduling – scheduling jobs at a data center</a:t>
            </a:r>
          </a:p>
          <a:p>
            <a:pPr marL="0" indent="0">
              <a:buNone/>
            </a:pPr>
            <a:r>
              <a:rPr lang="en-US" dirty="0"/>
              <a:t>	resource allocation – matching doctors to patients</a:t>
            </a:r>
          </a:p>
          <a:p>
            <a:pPr marL="0" indent="0">
              <a:buNone/>
            </a:pPr>
            <a:r>
              <a:rPr lang="en-US" dirty="0"/>
              <a:t>	packing – fulfilling warehouse orders</a:t>
            </a:r>
          </a:p>
          <a:p>
            <a:pPr marL="0" indent="0">
              <a:buNone/>
            </a:pPr>
            <a:r>
              <a:rPr lang="en-US" dirty="0"/>
              <a:t>	caching – evicting memory pages from a cache</a:t>
            </a:r>
          </a:p>
          <a:p>
            <a:pPr marL="0" indent="0">
              <a:buNone/>
            </a:pPr>
            <a:r>
              <a:rPr lang="en-US" dirty="0"/>
              <a:t>	online advertising – displaying ad banner to a user</a:t>
            </a:r>
          </a:p>
          <a:p>
            <a:pPr marL="0" indent="0">
              <a:buNone/>
            </a:pPr>
            <a:r>
              <a:rPr lang="en-US" dirty="0"/>
              <a:t>	online learning – each new data sample is processed and 			incorporated into a learning algorithm</a:t>
            </a:r>
          </a:p>
          <a:p>
            <a:pPr marL="0" indent="0">
              <a:buNone/>
            </a:pPr>
            <a:r>
              <a:rPr lang="en-US" dirty="0"/>
              <a:t>	big data – processing large volumes of data (streams)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9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8DDE7-F812-2745-8C58-4C0CE4C9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online algorithms?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97A0C-CD25-A54E-A376-C89914640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Online algorithms are </a:t>
                </a:r>
                <a:r>
                  <a:rPr lang="en-US" b="1" dirty="0"/>
                  <a:t>also</a:t>
                </a:r>
                <a:r>
                  <a:rPr lang="en-US" dirty="0"/>
                  <a:t> useful in applications where irrevocable decisions are not forced</a:t>
                </a:r>
              </a:p>
              <a:p>
                <a:pPr marL="0" indent="0">
                  <a:buNone/>
                </a:pPr>
                <a:r>
                  <a:rPr lang="en-US" dirty="0"/>
                  <a:t>Online algorithms can be interpreted as offline algorithms, often with properties:</a:t>
                </a:r>
              </a:p>
              <a:p>
                <a:r>
                  <a:rPr lang="en-US" dirty="0"/>
                  <a:t>efficient</a:t>
                </a:r>
              </a:p>
              <a:p>
                <a:r>
                  <a:rPr lang="en-US" dirty="0"/>
                  <a:t>conceptually simple</a:t>
                </a:r>
              </a:p>
              <a:p>
                <a:r>
                  <a:rPr lang="en-US" dirty="0"/>
                  <a:t>achieving non-trivial approximation ratios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dirty="0"/>
                  <a:t>-hard problems 		and problems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be used to model greedy algorithms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97A0C-CD25-A54E-A376-C89914640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6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8B0B-0674-0941-A9AC-61EA8068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process of studying online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D60BF-37C0-274B-85EA-D0ABE08AC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Step 1: define the problem precisely</a:t>
            </a:r>
          </a:p>
          <a:p>
            <a:pPr marL="0" indent="0">
              <a:buNone/>
            </a:pPr>
            <a:r>
              <a:rPr lang="en-US" dirty="0"/>
              <a:t>	define input items</a:t>
            </a:r>
          </a:p>
          <a:p>
            <a:pPr marL="0" indent="0">
              <a:buNone/>
            </a:pPr>
            <a:r>
              <a:rPr lang="en-US" dirty="0"/>
              <a:t>	define decisions</a:t>
            </a:r>
          </a:p>
          <a:p>
            <a:pPr marL="0" indent="0">
              <a:buNone/>
            </a:pPr>
            <a:r>
              <a:rPr lang="en-US" dirty="0"/>
              <a:t>	define an objective</a:t>
            </a:r>
          </a:p>
          <a:p>
            <a:pPr marL="0" indent="0">
              <a:buNone/>
            </a:pPr>
            <a:r>
              <a:rPr lang="en-US" dirty="0"/>
              <a:t>Step 2: prove a tight bound on deterministic algorithms (worst-case)</a:t>
            </a:r>
          </a:p>
          <a:p>
            <a:pPr marL="0" indent="0">
              <a:buNone/>
            </a:pPr>
            <a:r>
              <a:rPr lang="en-US" dirty="0"/>
              <a:t>Step 3: prove a tight bound on randomized algorithms (worst-case)</a:t>
            </a:r>
          </a:p>
          <a:p>
            <a:pPr marL="0" indent="0">
              <a:buNone/>
            </a:pPr>
            <a:r>
              <a:rPr lang="en-US" dirty="0"/>
              <a:t>Step 4: prove a tight advice-competitive ratio tradeoff (worst-case)</a:t>
            </a:r>
          </a:p>
          <a:p>
            <a:pPr marL="0" indent="0">
              <a:buNone/>
            </a:pPr>
            <a:r>
              <a:rPr lang="en-US" dirty="0"/>
              <a:t>Step 5: redo previous steps under other models: stochastic, streaming, etc.</a:t>
            </a:r>
          </a:p>
        </p:txBody>
      </p:sp>
    </p:spTree>
    <p:extLst>
      <p:ext uri="{BB962C8B-B14F-4D97-AF65-F5344CB8AC3E}">
        <p14:creationId xmlns:p14="http://schemas.microsoft.com/office/powerpoint/2010/main" val="3411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2714-B731-B047-9155-CAFCDC40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history of online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330A-E32C-AA48-AE1F-BBA5451B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1966 – Ron Graham gave analysis of an online greedy </a:t>
            </a:r>
            <a:r>
              <a:rPr lang="en-US" dirty="0" err="1"/>
              <a:t>alg</a:t>
            </a:r>
            <a:r>
              <a:rPr lang="en-US" dirty="0"/>
              <a:t> for </a:t>
            </a:r>
            <a:r>
              <a:rPr lang="en-US" dirty="0" err="1"/>
              <a:t>Makespan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1980 – Andrew Yao gave online algorithms for Bin Packing</a:t>
            </a:r>
          </a:p>
          <a:p>
            <a:pPr marL="0" indent="0">
              <a:buNone/>
            </a:pPr>
            <a:r>
              <a:rPr lang="en-US" dirty="0"/>
              <a:t>1985 – Sleator and </a:t>
            </a:r>
            <a:r>
              <a:rPr lang="en-US" dirty="0" err="1"/>
              <a:t>Tarjan</a:t>
            </a:r>
            <a:r>
              <a:rPr lang="en-US" dirty="0"/>
              <a:t> analyze online algorithms for Paging</a:t>
            </a:r>
          </a:p>
          <a:p>
            <a:pPr marL="0" indent="0">
              <a:buNone/>
            </a:pPr>
            <a:r>
              <a:rPr lang="en-US" dirty="0"/>
              <a:t>	this paper argued in favor of worst-case analysis </a:t>
            </a:r>
          </a:p>
          <a:p>
            <a:pPr marL="0" indent="0">
              <a:buNone/>
            </a:pPr>
            <a:r>
              <a:rPr lang="en-US" dirty="0"/>
              <a:t>1988 – </a:t>
            </a:r>
            <a:r>
              <a:rPr lang="en-US" dirty="0" err="1"/>
              <a:t>Karlin</a:t>
            </a:r>
            <a:r>
              <a:rPr lang="en-US" dirty="0"/>
              <a:t> et al. introduced the term competitive analysis</a:t>
            </a:r>
          </a:p>
          <a:p>
            <a:pPr marL="0" indent="0">
              <a:buNone/>
            </a:pPr>
            <a:r>
              <a:rPr lang="en-US" dirty="0"/>
              <a:t>… - A lot of work on k-Server, Paging, </a:t>
            </a:r>
            <a:r>
              <a:rPr lang="en-US" dirty="0" err="1"/>
              <a:t>Makespan</a:t>
            </a:r>
            <a:r>
              <a:rPr lang="en-US" dirty="0"/>
              <a:t>, Online </a:t>
            </a:r>
            <a:r>
              <a:rPr lang="en-US" dirty="0" err="1"/>
              <a:t>Learningetc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1998 – El-Yaniv and Borodin book on online algorithms</a:t>
            </a:r>
          </a:p>
          <a:p>
            <a:pPr marL="0" indent="0">
              <a:buNone/>
            </a:pPr>
            <a:r>
              <a:rPr lang="en-US" dirty="0"/>
              <a:t>2009 – Feldman et al. reintroduce amortized analysis for Bipartite 		Matching</a:t>
            </a:r>
          </a:p>
          <a:p>
            <a:pPr marL="0" indent="0">
              <a:buNone/>
            </a:pPr>
            <a:r>
              <a:rPr lang="en-US" dirty="0"/>
              <a:t>2020 – A lot of new work on machine-learned advice.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7CB8F-0A1C-7A4C-BA6E-1DD3B365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Back to Online Algorithms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4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3204-3653-F8A9-02F7-394954C0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7E65B-4267-F138-851D-688579BF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86"/>
            <a:ext cx="10515600" cy="4384377"/>
          </a:xfrm>
        </p:spPr>
        <p:txBody>
          <a:bodyPr/>
          <a:lstStyle/>
          <a:p>
            <a:r>
              <a:rPr lang="en-US" dirty="0"/>
              <a:t>Packing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Online Advertising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Taxicab dispatch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4037E-C771-07D5-C902-33179B8C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67" y="1439500"/>
            <a:ext cx="4893339" cy="1143204"/>
          </a:xfrm>
          <a:prstGeom prst="rect">
            <a:avLst/>
          </a:prstGeom>
        </p:spPr>
      </p:pic>
      <p:pic>
        <p:nvPicPr>
          <p:cNvPr id="8" name="Picture 7" descr="A picture containing text, gallery&#10;&#10;Description automatically generated">
            <a:extLst>
              <a:ext uri="{FF2B5EF4-FFF2-40B4-BE49-F238E27FC236}">
                <a16:creationId xmlns:a16="http://schemas.microsoft.com/office/drawing/2014/main" id="{840B338C-B08A-F9FD-B76D-1CCB33AEF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60" y="2824162"/>
            <a:ext cx="2469620" cy="1389161"/>
          </a:xfrm>
          <a:prstGeom prst="rect">
            <a:avLst/>
          </a:prstGeom>
        </p:spPr>
      </p:pic>
      <p:pic>
        <p:nvPicPr>
          <p:cNvPr id="10" name="Picture 9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48AE7541-845A-8AFE-0288-B4C153F1F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05" y="4454781"/>
            <a:ext cx="2773985" cy="17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CB19-393E-9A4C-8455-C294A608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ski rental: Can we do better than </a:t>
            </a:r>
            <a:br>
              <a:rPr lang="en-US" dirty="0"/>
            </a:br>
            <a:r>
              <a:rPr lang="en-US" dirty="0"/>
              <a:t>2-1/b?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1EF3A-EAD1-594A-8E26-51674FF5D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have proved: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NO</a:t>
            </a:r>
            <a:r>
              <a:rPr lang="en-US" dirty="0"/>
              <a:t> (if we use a deterministic algorithm)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do better if we allow randomized decisions?</a:t>
            </a:r>
          </a:p>
          <a:p>
            <a:pPr marL="0" indent="0">
              <a:buNone/>
            </a:pPr>
            <a:r>
              <a:rPr lang="en-US" dirty="0"/>
              <a:t>Solutions constructed by such algorithms are random variables</a:t>
            </a:r>
          </a:p>
          <a:p>
            <a:pPr marL="0" indent="0">
              <a:buNone/>
            </a:pPr>
            <a:r>
              <a:rPr lang="en-US" dirty="0"/>
              <a:t>How should we measure performance of such algorithms?</a:t>
            </a:r>
          </a:p>
          <a:p>
            <a:pPr marL="0" indent="0">
              <a:buNone/>
            </a:pPr>
            <a:r>
              <a:rPr lang="en-US" dirty="0"/>
              <a:t>What’s a competitive ratio for randomized algorithms?</a:t>
            </a:r>
          </a:p>
          <a:p>
            <a:pPr marL="0" indent="0">
              <a:buNone/>
            </a:pPr>
            <a:r>
              <a:rPr lang="en-US" dirty="0"/>
              <a:t>These questions will be answered in a couple of weeks</a:t>
            </a:r>
          </a:p>
        </p:txBody>
      </p:sp>
    </p:spTree>
    <p:extLst>
      <p:ext uri="{BB962C8B-B14F-4D97-AF65-F5344CB8AC3E}">
        <p14:creationId xmlns:p14="http://schemas.microsoft.com/office/powerpoint/2010/main" val="68119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E9B91-997E-684C-B4BC-107590F6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A16E4-D152-D844-9CD3-6F73B021C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Also known as </a:t>
                </a:r>
                <a:r>
                  <a:rPr lang="en-US" b="1" dirty="0"/>
                  <a:t>Cow Path Problem </a:t>
                </a:r>
                <a:r>
                  <a:rPr lang="en-US" dirty="0"/>
                  <a:t>or</a:t>
                </a:r>
                <a:r>
                  <a:rPr lang="en-US" b="1" dirty="0"/>
                  <a:t> Robot Exploration in 1D</a:t>
                </a:r>
              </a:p>
              <a:p>
                <a:pPr marL="0" indent="0">
                  <a:buNone/>
                </a:pPr>
                <a:r>
                  <a:rPr lang="en-US" b="1" u="sng" dirty="0"/>
                  <a:t>Setting:</a:t>
                </a: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A robot starts at the origin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</a:t>
                </a:r>
              </a:p>
              <a:p>
                <a:pPr marL="0" indent="0">
                  <a:buNone/>
                </a:pPr>
                <a:r>
                  <a:rPr lang="en-US" dirty="0"/>
                  <a:t>The robot can move at unit speed in either direction and change direction of travel instantaneously</a:t>
                </a:r>
              </a:p>
              <a:p>
                <a:pPr marL="0" indent="0">
                  <a:buNone/>
                </a:pPr>
                <a:r>
                  <a:rPr lang="en-US" dirty="0"/>
                  <a:t>Treasure is located somewhere on the axis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goal is to find the treasure as soon as possible</a:t>
                </a:r>
              </a:p>
              <a:p>
                <a:pPr marL="0" indent="0">
                  <a:buNone/>
                </a:pPr>
                <a:r>
                  <a:rPr lang="en-US" dirty="0"/>
                  <a:t>The robot can learn if there is treasure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by visiting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A16E4-D152-D844-9CD3-6F73B021C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1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951A-8677-0B4A-AA20-0BEB1C8F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9F3700-2D17-4447-AE40-F9A8C84AE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robot knew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, it could find treasure by travelling to it directly</a:t>
                </a:r>
              </a:p>
              <a:p>
                <a:pPr marL="0" indent="0">
                  <a:buNone/>
                </a:pPr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9F3700-2D17-4447-AE40-F9A8C84AE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7397DDFE-B678-C74B-958D-5A2B7142C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9297" y="3762887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FE175B-74A6-4643-86E9-5A597D2764DB}"/>
              </a:ext>
            </a:extLst>
          </p:cNvPr>
          <p:cNvCxnSpPr/>
          <p:nvPr/>
        </p:nvCxnSpPr>
        <p:spPr>
          <a:xfrm>
            <a:off x="1112109" y="3087064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Coins">
            <a:extLst>
              <a:ext uri="{FF2B5EF4-FFF2-40B4-BE49-F238E27FC236}">
                <a16:creationId xmlns:a16="http://schemas.microsoft.com/office/drawing/2014/main" id="{A3135DB0-2383-9C4B-8979-14B2F764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2066" y="376288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E71A8-8AD0-D444-8527-82287447415F}"/>
                  </a:ext>
                </a:extLst>
              </p:cNvPr>
              <p:cNvSpPr txBox="1"/>
              <p:nvPr/>
            </p:nvSpPr>
            <p:spPr>
              <a:xfrm>
                <a:off x="10849233" y="3166915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E71A8-8AD0-D444-8527-82287447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233" y="3166915"/>
                <a:ext cx="323422" cy="492443"/>
              </a:xfrm>
              <a:prstGeom prst="rect">
                <a:avLst/>
              </a:prstGeom>
              <a:blipFill>
                <a:blip r:embed="rId8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897EB-6BE5-ED4E-9FFF-F7F92A887356}"/>
                  </a:ext>
                </a:extLst>
              </p:cNvPr>
              <p:cNvSpPr txBox="1"/>
              <p:nvPr/>
            </p:nvSpPr>
            <p:spPr>
              <a:xfrm>
                <a:off x="6210615" y="1690689"/>
                <a:ext cx="343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897EB-6BE5-ED4E-9FFF-F7F92A887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615" y="1690689"/>
                <a:ext cx="343234" cy="492443"/>
              </a:xfrm>
              <a:prstGeom prst="rect">
                <a:avLst/>
              </a:prstGeom>
              <a:blipFill>
                <a:blip r:embed="rId9"/>
                <a:stretch>
                  <a:fillRect l="-25000" r="-2142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7EF410-6915-E94B-A37D-40DEFC2FF59C}"/>
              </a:ext>
            </a:extLst>
          </p:cNvPr>
          <p:cNvCxnSpPr/>
          <p:nvPr/>
        </p:nvCxnSpPr>
        <p:spPr>
          <a:xfrm>
            <a:off x="3896498" y="3087064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1BCD3A-A51A-2C41-BBEA-255457C680D2}"/>
              </a:ext>
            </a:extLst>
          </p:cNvPr>
          <p:cNvCxnSpPr/>
          <p:nvPr/>
        </p:nvCxnSpPr>
        <p:spPr>
          <a:xfrm>
            <a:off x="8868034" y="3087063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796756-109F-E749-A7A6-E5D8136471C3}"/>
                  </a:ext>
                </a:extLst>
              </p:cNvPr>
              <p:cNvSpPr txBox="1"/>
              <p:nvPr/>
            </p:nvSpPr>
            <p:spPr>
              <a:xfrm>
                <a:off x="8671701" y="3323944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796756-109F-E749-A7A6-E5D81364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01" y="3323944"/>
                <a:ext cx="416781" cy="492443"/>
              </a:xfrm>
              <a:prstGeom prst="rect">
                <a:avLst/>
              </a:prstGeom>
              <a:blipFill>
                <a:blip r:embed="rId10"/>
                <a:stretch>
                  <a:fillRect l="-26471" t="-2500" r="-2352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FAF8EE-A761-CC40-81A6-70EA4BF6183A}"/>
                  </a:ext>
                </a:extLst>
              </p:cNvPr>
              <p:cNvSpPr txBox="1"/>
              <p:nvPr/>
            </p:nvSpPr>
            <p:spPr>
              <a:xfrm>
                <a:off x="3736197" y="3323944"/>
                <a:ext cx="3206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FAF8EE-A761-CC40-81A6-70EA4BF61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197" y="3323944"/>
                <a:ext cx="320601" cy="492443"/>
              </a:xfrm>
              <a:prstGeom prst="rect">
                <a:avLst/>
              </a:prstGeom>
              <a:blipFill>
                <a:blip r:embed="rId11"/>
                <a:stretch>
                  <a:fillRect l="-26923" r="-2692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9E5A21B5-2056-2842-BF34-667819301F45}"/>
              </a:ext>
            </a:extLst>
          </p:cNvPr>
          <p:cNvSpPr/>
          <p:nvPr/>
        </p:nvSpPr>
        <p:spPr>
          <a:xfrm rot="5400000">
            <a:off x="6066528" y="196480"/>
            <a:ext cx="631409" cy="4971472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15" grpId="0"/>
      <p:bldP spid="16" grpId="0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469D-579C-964B-9DA4-1F7C5C1C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0D9C2-F2C2-4A43-8D15-0F2DA69F1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However, the robot does not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needs a strategy to potentially explore the </a:t>
                </a:r>
                <a:r>
                  <a:rPr lang="en-US" b="1" dirty="0"/>
                  <a:t>entire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0D9C2-F2C2-4A43-8D15-0F2DA69F1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Robot">
            <a:extLst>
              <a:ext uri="{FF2B5EF4-FFF2-40B4-BE49-F238E27FC236}">
                <a16:creationId xmlns:a16="http://schemas.microsoft.com/office/drawing/2014/main" id="{5398A3A2-7669-524D-A1EB-71F3E5EC6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741" y="3758213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814A50-92C9-194A-B46D-A6D1007BB4C8}"/>
              </a:ext>
            </a:extLst>
          </p:cNvPr>
          <p:cNvCxnSpPr/>
          <p:nvPr/>
        </p:nvCxnSpPr>
        <p:spPr>
          <a:xfrm>
            <a:off x="1075039" y="3185919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oins">
            <a:extLst>
              <a:ext uri="{FF2B5EF4-FFF2-40B4-BE49-F238E27FC236}">
                <a16:creationId xmlns:a16="http://schemas.microsoft.com/office/drawing/2014/main" id="{DFAD2969-B6C3-7C42-9814-DF267B72E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4430" y="381646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3313E-9B54-F740-9D47-511165C9B738}"/>
                  </a:ext>
                </a:extLst>
              </p:cNvPr>
              <p:cNvSpPr txBox="1"/>
              <p:nvPr/>
            </p:nvSpPr>
            <p:spPr>
              <a:xfrm>
                <a:off x="10812163" y="3265770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3313E-9B54-F740-9D47-511165C9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163" y="3265770"/>
                <a:ext cx="323422" cy="492443"/>
              </a:xfrm>
              <a:prstGeom prst="rect">
                <a:avLst/>
              </a:prstGeom>
              <a:blipFill>
                <a:blip r:embed="rId7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Coins">
            <a:extLst>
              <a:ext uri="{FF2B5EF4-FFF2-40B4-BE49-F238E27FC236}">
                <a16:creationId xmlns:a16="http://schemas.microsoft.com/office/drawing/2014/main" id="{DE717177-7E0A-2941-A36F-12FE57C13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3686" y="3758213"/>
            <a:ext cx="914400" cy="914400"/>
          </a:xfrm>
          <a:prstGeom prst="rect">
            <a:avLst/>
          </a:prstGeom>
        </p:spPr>
      </p:pic>
      <p:pic>
        <p:nvPicPr>
          <p:cNvPr id="10" name="Graphic 9" descr="Arrow: Straight">
            <a:extLst>
              <a:ext uri="{FF2B5EF4-FFF2-40B4-BE49-F238E27FC236}">
                <a16:creationId xmlns:a16="http://schemas.microsoft.com/office/drawing/2014/main" id="{36E151EB-F4B0-B049-A7DB-4B7E9C3DDE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6242" y="3690251"/>
            <a:ext cx="914400" cy="914400"/>
          </a:xfrm>
          <a:prstGeom prst="rect">
            <a:avLst/>
          </a:prstGeom>
        </p:spPr>
      </p:pic>
      <p:pic>
        <p:nvPicPr>
          <p:cNvPr id="11" name="Graphic 10" descr="Arrow: Straight">
            <a:extLst>
              <a:ext uri="{FF2B5EF4-FFF2-40B4-BE49-F238E27FC236}">
                <a16:creationId xmlns:a16="http://schemas.microsoft.com/office/drawing/2014/main" id="{502DF4EB-4E0D-DE4B-BA22-50AFA32EA6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411097" y="375821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D8E1E5-EE57-9147-B23F-6BA7D46B637D}"/>
              </a:ext>
            </a:extLst>
          </p:cNvPr>
          <p:cNvSpPr txBox="1"/>
          <p:nvPr/>
        </p:nvSpPr>
        <p:spPr>
          <a:xfrm>
            <a:off x="5859997" y="3453818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06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9B6E-06D5-7644-85CA-E9A6803C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D5791-7649-FE4E-887D-9369D7573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Natural strategy: zig-zag!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00B38E-2CEA-D54E-80B8-3D25C14B92D2}"/>
              </a:ext>
            </a:extLst>
          </p:cNvPr>
          <p:cNvCxnSpPr/>
          <p:nvPr/>
        </p:nvCxnSpPr>
        <p:spPr>
          <a:xfrm>
            <a:off x="1087396" y="2741076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977F83DD-5E3D-714C-BC5F-6AE76FCE1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0454" y="2971800"/>
            <a:ext cx="914400" cy="914400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6F4270CB-5F48-E445-B047-86281519C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02626" y="2977978"/>
            <a:ext cx="914399" cy="914400"/>
          </a:xfrm>
          <a:prstGeom prst="rect">
            <a:avLst/>
          </a:prstGeom>
        </p:spPr>
      </p:pic>
      <p:pic>
        <p:nvPicPr>
          <p:cNvPr id="9" name="Graphic 8" descr="Arrow: U-turn">
            <a:extLst>
              <a:ext uri="{FF2B5EF4-FFF2-40B4-BE49-F238E27FC236}">
                <a16:creationId xmlns:a16="http://schemas.microsoft.com/office/drawing/2014/main" id="{2171EC96-F0C1-0442-A40B-31698B60B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7924797" y="3544097"/>
            <a:ext cx="914400" cy="914393"/>
          </a:xfrm>
          <a:prstGeom prst="rect">
            <a:avLst/>
          </a:prstGeom>
        </p:spPr>
      </p:pic>
      <p:pic>
        <p:nvPicPr>
          <p:cNvPr id="11" name="Graphic 10" descr="Arrow: Straight">
            <a:extLst>
              <a:ext uri="{FF2B5EF4-FFF2-40B4-BE49-F238E27FC236}">
                <a16:creationId xmlns:a16="http://schemas.microsoft.com/office/drawing/2014/main" id="{8F33E61E-38DE-3840-A6A3-C496664EC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626" y="3886200"/>
            <a:ext cx="914400" cy="914400"/>
          </a:xfrm>
          <a:prstGeom prst="rect">
            <a:avLst/>
          </a:prstGeom>
        </p:spPr>
      </p:pic>
      <p:pic>
        <p:nvPicPr>
          <p:cNvPr id="13" name="Graphic 12" descr="Arrow: Straight">
            <a:extLst>
              <a:ext uri="{FF2B5EF4-FFF2-40B4-BE49-F238E27FC236}">
                <a16:creationId xmlns:a16="http://schemas.microsoft.com/office/drawing/2014/main" id="{EA8DAF54-7A96-2349-8028-49796BF23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3882" y="3886200"/>
            <a:ext cx="914400" cy="914400"/>
          </a:xfrm>
          <a:prstGeom prst="rect">
            <a:avLst/>
          </a:prstGeom>
        </p:spPr>
      </p:pic>
      <p:pic>
        <p:nvPicPr>
          <p:cNvPr id="15" name="Graphic 14" descr="Arrow: Straight">
            <a:extLst>
              <a:ext uri="{FF2B5EF4-FFF2-40B4-BE49-F238E27FC236}">
                <a16:creationId xmlns:a16="http://schemas.microsoft.com/office/drawing/2014/main" id="{A09882F2-7210-D34C-ACA8-FD1040836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881" y="3886200"/>
            <a:ext cx="914400" cy="914400"/>
          </a:xfrm>
          <a:prstGeom prst="rect">
            <a:avLst/>
          </a:prstGeom>
        </p:spPr>
      </p:pic>
      <p:pic>
        <p:nvPicPr>
          <p:cNvPr id="17" name="Graphic 16" descr="Arrow: Straight">
            <a:extLst>
              <a:ext uri="{FF2B5EF4-FFF2-40B4-BE49-F238E27FC236}">
                <a16:creationId xmlns:a16="http://schemas.microsoft.com/office/drawing/2014/main" id="{84EC225F-5968-1C4D-8802-1D987ECE1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880" y="3886200"/>
            <a:ext cx="914400" cy="914400"/>
          </a:xfrm>
          <a:prstGeom prst="rect">
            <a:avLst/>
          </a:prstGeom>
        </p:spPr>
      </p:pic>
      <p:pic>
        <p:nvPicPr>
          <p:cNvPr id="19" name="Graphic 18" descr="Arrow: U-turn">
            <a:extLst>
              <a:ext uri="{FF2B5EF4-FFF2-40B4-BE49-F238E27FC236}">
                <a16:creationId xmlns:a16="http://schemas.microsoft.com/office/drawing/2014/main" id="{BA5B5F8D-FBAF-2C43-A367-370D1FFDC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1900884" y="4458490"/>
            <a:ext cx="963825" cy="914391"/>
          </a:xfrm>
          <a:prstGeom prst="rect">
            <a:avLst/>
          </a:prstGeom>
        </p:spPr>
      </p:pic>
      <p:pic>
        <p:nvPicPr>
          <p:cNvPr id="20" name="Graphic 19" descr="Arrow: Straight">
            <a:extLst>
              <a:ext uri="{FF2B5EF4-FFF2-40B4-BE49-F238E27FC236}">
                <a16:creationId xmlns:a16="http://schemas.microsoft.com/office/drawing/2014/main" id="{53B0435C-8077-B24B-8014-F18FFE68E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47999" y="4761231"/>
            <a:ext cx="959709" cy="914400"/>
          </a:xfrm>
          <a:prstGeom prst="rect">
            <a:avLst/>
          </a:prstGeom>
        </p:spPr>
      </p:pic>
      <p:pic>
        <p:nvPicPr>
          <p:cNvPr id="21" name="Graphic 20" descr="Arrow: Straight">
            <a:extLst>
              <a:ext uri="{FF2B5EF4-FFF2-40B4-BE49-F238E27FC236}">
                <a16:creationId xmlns:a16="http://schemas.microsoft.com/office/drawing/2014/main" id="{8C93EEBA-A8EE-D34D-BC19-DD80DE739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64226" y="4761231"/>
            <a:ext cx="959709" cy="914400"/>
          </a:xfrm>
          <a:prstGeom prst="rect">
            <a:avLst/>
          </a:prstGeom>
        </p:spPr>
      </p:pic>
      <p:pic>
        <p:nvPicPr>
          <p:cNvPr id="22" name="Graphic 21" descr="Arrow: Straight">
            <a:extLst>
              <a:ext uri="{FF2B5EF4-FFF2-40B4-BE49-F238E27FC236}">
                <a16:creationId xmlns:a16="http://schemas.microsoft.com/office/drawing/2014/main" id="{7996DEB2-DCC6-C640-8D0E-EADDB3231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352534" y="4761231"/>
            <a:ext cx="959709" cy="914400"/>
          </a:xfrm>
          <a:prstGeom prst="rect">
            <a:avLst/>
          </a:prstGeom>
        </p:spPr>
      </p:pic>
      <p:pic>
        <p:nvPicPr>
          <p:cNvPr id="23" name="Graphic 22" descr="Arrow: Straight">
            <a:extLst>
              <a:ext uri="{FF2B5EF4-FFF2-40B4-BE49-F238E27FC236}">
                <a16:creationId xmlns:a16="http://schemas.microsoft.com/office/drawing/2014/main" id="{394A12CD-3D61-BD40-9128-6B6533702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579970" y="4761231"/>
            <a:ext cx="959709" cy="914400"/>
          </a:xfrm>
          <a:prstGeom prst="rect">
            <a:avLst/>
          </a:prstGeom>
        </p:spPr>
      </p:pic>
      <p:pic>
        <p:nvPicPr>
          <p:cNvPr id="24" name="Graphic 23" descr="Arrow: Straight">
            <a:extLst>
              <a:ext uri="{FF2B5EF4-FFF2-40B4-BE49-F238E27FC236}">
                <a16:creationId xmlns:a16="http://schemas.microsoft.com/office/drawing/2014/main" id="{EB2C0218-B0FF-6F44-9B76-255E00B10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704439" y="4761231"/>
            <a:ext cx="959709" cy="914400"/>
          </a:xfrm>
          <a:prstGeom prst="rect">
            <a:avLst/>
          </a:prstGeom>
        </p:spPr>
      </p:pic>
      <p:pic>
        <p:nvPicPr>
          <p:cNvPr id="25" name="Graphic 24" descr="Arrow: Straight">
            <a:extLst>
              <a:ext uri="{FF2B5EF4-FFF2-40B4-BE49-F238E27FC236}">
                <a16:creationId xmlns:a16="http://schemas.microsoft.com/office/drawing/2014/main" id="{CAC3330A-C254-B846-A6E5-9532DC768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876275" y="4761231"/>
            <a:ext cx="959709" cy="914400"/>
          </a:xfrm>
          <a:prstGeom prst="rect">
            <a:avLst/>
          </a:prstGeom>
        </p:spPr>
      </p:pic>
      <p:pic>
        <p:nvPicPr>
          <p:cNvPr id="26" name="Graphic 25" descr="Arrow: Straight">
            <a:extLst>
              <a:ext uri="{FF2B5EF4-FFF2-40B4-BE49-F238E27FC236}">
                <a16:creationId xmlns:a16="http://schemas.microsoft.com/office/drawing/2014/main" id="{20725595-8A0B-4D44-A24A-8161801C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064588" y="4798292"/>
            <a:ext cx="959709" cy="914400"/>
          </a:xfrm>
          <a:prstGeom prst="rect">
            <a:avLst/>
          </a:prstGeom>
        </p:spPr>
      </p:pic>
      <p:pic>
        <p:nvPicPr>
          <p:cNvPr id="28" name="Graphic 27" descr="Arrow: U-turn">
            <a:extLst>
              <a:ext uri="{FF2B5EF4-FFF2-40B4-BE49-F238E27FC236}">
                <a16:creationId xmlns:a16="http://schemas.microsoft.com/office/drawing/2014/main" id="{D34B4E99-7718-EB41-8D98-46C6D712B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1108727" y="5371079"/>
            <a:ext cx="914400" cy="9143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44B9E0-7531-7140-A2F9-38BF26599254}"/>
              </a:ext>
            </a:extLst>
          </p:cNvPr>
          <p:cNvSpPr txBox="1"/>
          <p:nvPr/>
        </p:nvSpPr>
        <p:spPr>
          <a:xfrm>
            <a:off x="10188625" y="5479256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166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25F0-F0EC-6948-B7E1-CD855867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02A64-6543-B64F-89C7-10F9709DB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Zig-zag doubling strategy:</a:t>
            </a:r>
          </a:p>
          <a:p>
            <a:pPr marL="0" indent="0">
              <a:buNone/>
            </a:pPr>
            <a:r>
              <a:rPr lang="en-US" dirty="0"/>
              <a:t>	Pick a direction +1 and distance 1</a:t>
            </a:r>
          </a:p>
          <a:p>
            <a:pPr marL="0" indent="0">
              <a:buNone/>
            </a:pPr>
            <a:r>
              <a:rPr lang="en-US" dirty="0"/>
              <a:t>	Repeat until treasure is found:</a:t>
            </a:r>
          </a:p>
          <a:p>
            <a:pPr marL="0" indent="0">
              <a:buNone/>
            </a:pPr>
            <a:r>
              <a:rPr lang="en-US" dirty="0"/>
              <a:t>		Travel in the chosen direction for the given distance</a:t>
            </a:r>
          </a:p>
          <a:p>
            <a:pPr marL="0" indent="0">
              <a:buNone/>
            </a:pPr>
            <a:r>
              <a:rPr lang="en-US" dirty="0"/>
              <a:t>		Return to the origin</a:t>
            </a:r>
          </a:p>
          <a:p>
            <a:pPr marL="0" indent="0">
              <a:buNone/>
            </a:pPr>
            <a:r>
              <a:rPr lang="en-US" dirty="0"/>
              <a:t>		Flip the direction and </a:t>
            </a:r>
            <a:r>
              <a:rPr lang="en-US" b="1" dirty="0"/>
              <a:t>double</a:t>
            </a:r>
            <a:r>
              <a:rPr lang="en-US" dirty="0"/>
              <a:t> the distance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Note: if you’ve seen vector data structure implementation, then doubling strategy will look familiar</a:t>
            </a:r>
          </a:p>
        </p:txBody>
      </p:sp>
    </p:spTree>
    <p:extLst>
      <p:ext uri="{BB962C8B-B14F-4D97-AF65-F5344CB8AC3E}">
        <p14:creationId xmlns:p14="http://schemas.microsoft.com/office/powerpoint/2010/main" val="9559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5E46-0C0F-C24C-9B8F-AE7DA3C5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C91A7-D8F6-4B4B-98A1-4F2FE388C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Analysis of the doubling strategy</a:t>
                </a:r>
              </a:p>
              <a:p>
                <a:pPr marL="0" indent="0">
                  <a:buNone/>
                </a:pPr>
                <a:r>
                  <a:rPr lang="en-US" dirty="0"/>
                  <a:t>Recall,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much more does the robot travel?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robot travels in direction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distance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, then returns to the origin</a:t>
                </a:r>
              </a:p>
              <a:p>
                <a:pPr marL="0" indent="0" algn="ctr">
                  <a:buNone/>
                </a:pPr>
                <a:r>
                  <a:rPr lang="en-US" dirty="0"/>
                  <a:t>If treasure is not found in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total distance travelled in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C91A7-D8F6-4B4B-98A1-4F2FE388C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5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DA68-B166-D744-A098-BEF278B6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34D037-5EC8-DD4E-B854-B30D933E7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Worst case happens when treasure is just outside of the radius covered in some phase</a:t>
                </a:r>
              </a:p>
              <a:p>
                <a:pPr marL="0" indent="0">
                  <a:buNone/>
                </a:pPr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34D037-5EC8-DD4E-B854-B30D933E7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Robot">
            <a:extLst>
              <a:ext uri="{FF2B5EF4-FFF2-40B4-BE49-F238E27FC236}">
                <a16:creationId xmlns:a16="http://schemas.microsoft.com/office/drawing/2014/main" id="{5ADE9244-3A23-C641-861B-54EEF3E3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4626" y="550119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050426-3F6D-594E-98CC-1168AAE36343}"/>
              </a:ext>
            </a:extLst>
          </p:cNvPr>
          <p:cNvCxnSpPr/>
          <p:nvPr/>
        </p:nvCxnSpPr>
        <p:spPr>
          <a:xfrm>
            <a:off x="1227438" y="4825375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oins">
            <a:extLst>
              <a:ext uri="{FF2B5EF4-FFF2-40B4-BE49-F238E27FC236}">
                <a16:creationId xmlns:a16="http://schemas.microsoft.com/office/drawing/2014/main" id="{5849838D-967C-3046-AAEC-B54A059A4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7395" y="550119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C47380-AB97-7D44-B9DA-8881DD8A34F7}"/>
                  </a:ext>
                </a:extLst>
              </p:cNvPr>
              <p:cNvSpPr txBox="1"/>
              <p:nvPr/>
            </p:nvSpPr>
            <p:spPr>
              <a:xfrm>
                <a:off x="10964562" y="4905226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C47380-AB97-7D44-B9DA-8881DD8A3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562" y="4905226"/>
                <a:ext cx="323422" cy="492443"/>
              </a:xfrm>
              <a:prstGeom prst="rect">
                <a:avLst/>
              </a:prstGeom>
              <a:blipFill>
                <a:blip r:embed="rId7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859C0-705A-2C48-A865-09A5598F3060}"/>
                  </a:ext>
                </a:extLst>
              </p:cNvPr>
              <p:cNvSpPr txBox="1"/>
              <p:nvPr/>
            </p:nvSpPr>
            <p:spPr>
              <a:xfrm>
                <a:off x="6325944" y="3429000"/>
                <a:ext cx="343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859C0-705A-2C48-A865-09A5598F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44" y="3429000"/>
                <a:ext cx="343234" cy="492443"/>
              </a:xfrm>
              <a:prstGeom prst="rect">
                <a:avLst/>
              </a:prstGeom>
              <a:blipFill>
                <a:blip r:embed="rId8"/>
                <a:stretch>
                  <a:fillRect l="-25000" r="-2142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2362CB-5AB8-AC4A-BDCD-A58995FBBDEE}"/>
              </a:ext>
            </a:extLst>
          </p:cNvPr>
          <p:cNvCxnSpPr/>
          <p:nvPr/>
        </p:nvCxnSpPr>
        <p:spPr>
          <a:xfrm>
            <a:off x="4011827" y="4825375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BBACCC-1C9F-6042-BC3C-D50AEA1AD2A1}"/>
              </a:ext>
            </a:extLst>
          </p:cNvPr>
          <p:cNvCxnSpPr/>
          <p:nvPr/>
        </p:nvCxnSpPr>
        <p:spPr>
          <a:xfrm>
            <a:off x="8983363" y="4825374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412972-DDC6-CC48-B804-C7105E57CC49}"/>
                  </a:ext>
                </a:extLst>
              </p:cNvPr>
              <p:cNvSpPr txBox="1"/>
              <p:nvPr/>
            </p:nvSpPr>
            <p:spPr>
              <a:xfrm>
                <a:off x="8787030" y="5062255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412972-DDC6-CC48-B804-C7105E57C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30" y="5062255"/>
                <a:ext cx="416781" cy="492443"/>
              </a:xfrm>
              <a:prstGeom prst="rect">
                <a:avLst/>
              </a:prstGeom>
              <a:blipFill>
                <a:blip r:embed="rId9"/>
                <a:stretch>
                  <a:fillRect l="-23529" t="-5128" r="-2352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9C0FE3-372B-4E4F-BA42-A7ACEBFA294B}"/>
                  </a:ext>
                </a:extLst>
              </p:cNvPr>
              <p:cNvSpPr txBox="1"/>
              <p:nvPr/>
            </p:nvSpPr>
            <p:spPr>
              <a:xfrm>
                <a:off x="3851526" y="5062255"/>
                <a:ext cx="3206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9C0FE3-372B-4E4F-BA42-A7ACEBFA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526" y="5062255"/>
                <a:ext cx="320601" cy="492443"/>
              </a:xfrm>
              <a:prstGeom prst="rect">
                <a:avLst/>
              </a:prstGeom>
              <a:blipFill>
                <a:blip r:embed="rId10"/>
                <a:stretch>
                  <a:fillRect l="-25926" r="-25926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EACBAEED-116A-3F46-A27F-B63D8432D0B4}"/>
              </a:ext>
            </a:extLst>
          </p:cNvPr>
          <p:cNvSpPr/>
          <p:nvPr/>
        </p:nvSpPr>
        <p:spPr>
          <a:xfrm rot="5400000">
            <a:off x="6181857" y="1934791"/>
            <a:ext cx="631409" cy="4971472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C1D2DD-4B4E-F041-B5BB-5E1A835933EE}"/>
              </a:ext>
            </a:extLst>
          </p:cNvPr>
          <p:cNvCxnSpPr/>
          <p:nvPr/>
        </p:nvCxnSpPr>
        <p:spPr>
          <a:xfrm>
            <a:off x="8464378" y="4846012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6FE35D-7BF9-ED46-BD8C-F03D83B3B5A7}"/>
                  </a:ext>
                </a:extLst>
              </p:cNvPr>
              <p:cNvSpPr txBox="1"/>
              <p:nvPr/>
            </p:nvSpPr>
            <p:spPr>
              <a:xfrm>
                <a:off x="8269104" y="5062255"/>
                <a:ext cx="452110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6FE35D-7BF9-ED46-BD8C-F03D83B3B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104" y="5062255"/>
                <a:ext cx="452110" cy="508473"/>
              </a:xfrm>
              <a:prstGeom prst="rect">
                <a:avLst/>
              </a:prstGeom>
              <a:blipFill>
                <a:blip r:embed="rId11"/>
                <a:stretch>
                  <a:fillRect l="-18919" t="-2439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6D6ED342-338B-CD49-B667-9707D76893C5}"/>
              </a:ext>
            </a:extLst>
          </p:cNvPr>
          <p:cNvSpPr/>
          <p:nvPr/>
        </p:nvSpPr>
        <p:spPr>
          <a:xfrm rot="5400000">
            <a:off x="8556412" y="3815398"/>
            <a:ext cx="334850" cy="518919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4CC4B2-5C81-2743-8A2B-109DD87F8C85}"/>
                  </a:ext>
                </a:extLst>
              </p:cNvPr>
              <p:cNvSpPr txBox="1"/>
              <p:nvPr/>
            </p:nvSpPr>
            <p:spPr>
              <a:xfrm>
                <a:off x="8631161" y="3271595"/>
                <a:ext cx="2967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4CC4B2-5C81-2743-8A2B-109DD87F8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161" y="3271595"/>
                <a:ext cx="296748" cy="492443"/>
              </a:xfrm>
              <a:prstGeom prst="rect">
                <a:avLst/>
              </a:prstGeom>
              <a:blipFill>
                <a:blip r:embed="rId12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7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1" grpId="0"/>
      <p:bldP spid="12" grpId="0"/>
      <p:bldP spid="13" grpId="0" animBg="1"/>
      <p:bldP spid="15" grpId="0"/>
      <p:bldP spid="16" grpId="0" animBg="1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B8A2-2754-5048-A625-3AEED1BB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E2E96-7282-C44D-8B2B-7E5F9C4BC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the robot returns back to the origin</a:t>
                </a:r>
              </a:p>
              <a:p>
                <a:pPr marL="0" indent="0">
                  <a:buNone/>
                </a:pPr>
                <a:r>
                  <a:rPr lang="en-US" dirty="0"/>
                  <a:t>Doubles the distance, and travels in the wrong direction</a:t>
                </a:r>
              </a:p>
              <a:p>
                <a:pPr marL="0" indent="0">
                  <a:buNone/>
                </a:pPr>
                <a:r>
                  <a:rPr lang="en-US" dirty="0"/>
                  <a:t>Returns to the origin and discovers treasure by travelling in the right direction for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E2E96-7282-C44D-8B2B-7E5F9C4BC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Robot">
            <a:extLst>
              <a:ext uri="{FF2B5EF4-FFF2-40B4-BE49-F238E27FC236}">
                <a16:creationId xmlns:a16="http://schemas.microsoft.com/office/drawing/2014/main" id="{52BD6E21-1D86-D548-A16C-CE2F4047F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3065" y="3087064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F21BB1-F20E-F64E-84FB-4BCF528079AF}"/>
              </a:ext>
            </a:extLst>
          </p:cNvPr>
          <p:cNvCxnSpPr/>
          <p:nvPr/>
        </p:nvCxnSpPr>
        <p:spPr>
          <a:xfrm>
            <a:off x="825877" y="2411241"/>
            <a:ext cx="9737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oins">
            <a:extLst>
              <a:ext uri="{FF2B5EF4-FFF2-40B4-BE49-F238E27FC236}">
                <a16:creationId xmlns:a16="http://schemas.microsoft.com/office/drawing/2014/main" id="{75B05733-7520-4C42-AAB1-4423B2082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5834" y="308706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34011-0EFA-1C4A-A3DE-BF4E2E4D8FB8}"/>
                  </a:ext>
                </a:extLst>
              </p:cNvPr>
              <p:cNvSpPr txBox="1"/>
              <p:nvPr/>
            </p:nvSpPr>
            <p:spPr>
              <a:xfrm>
                <a:off x="10563001" y="249109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34011-0EFA-1C4A-A3DE-BF4E2E4D8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001" y="2491092"/>
                <a:ext cx="323422" cy="492443"/>
              </a:xfrm>
              <a:prstGeom prst="rect">
                <a:avLst/>
              </a:prstGeom>
              <a:blipFill>
                <a:blip r:embed="rId7"/>
                <a:stretch>
                  <a:fillRect l="-15385" r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09E3E-E91C-4D41-9087-BDDAD7AE8F15}"/>
                  </a:ext>
                </a:extLst>
              </p:cNvPr>
              <p:cNvSpPr txBox="1"/>
              <p:nvPr/>
            </p:nvSpPr>
            <p:spPr>
              <a:xfrm>
                <a:off x="5924383" y="1014866"/>
                <a:ext cx="343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09E3E-E91C-4D41-9087-BDDAD7AE8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383" y="1014866"/>
                <a:ext cx="343234" cy="492443"/>
              </a:xfrm>
              <a:prstGeom prst="rect">
                <a:avLst/>
              </a:prstGeom>
              <a:blipFill>
                <a:blip r:embed="rId8"/>
                <a:stretch>
                  <a:fillRect l="-24138" r="-2069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F7A4B5-F420-224E-92FD-F40F171C8360}"/>
              </a:ext>
            </a:extLst>
          </p:cNvPr>
          <p:cNvCxnSpPr/>
          <p:nvPr/>
        </p:nvCxnSpPr>
        <p:spPr>
          <a:xfrm>
            <a:off x="3610266" y="2411241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163B4-370F-2C4B-A18F-891DBBA2B74D}"/>
              </a:ext>
            </a:extLst>
          </p:cNvPr>
          <p:cNvCxnSpPr/>
          <p:nvPr/>
        </p:nvCxnSpPr>
        <p:spPr>
          <a:xfrm>
            <a:off x="8581802" y="2411240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55863D-0480-1745-A546-0B47A6DE4A8A}"/>
                  </a:ext>
                </a:extLst>
              </p:cNvPr>
              <p:cNvSpPr txBox="1"/>
              <p:nvPr/>
            </p:nvSpPr>
            <p:spPr>
              <a:xfrm>
                <a:off x="8385469" y="2648121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55863D-0480-1745-A546-0B47A6DE4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69" y="2648121"/>
                <a:ext cx="416781" cy="492443"/>
              </a:xfrm>
              <a:prstGeom prst="rect">
                <a:avLst/>
              </a:prstGeom>
              <a:blipFill>
                <a:blip r:embed="rId9"/>
                <a:stretch>
                  <a:fillRect l="-27273" t="-5128" r="-27273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D7A513-C12C-9F4B-818D-61BD8C67F3A4}"/>
                  </a:ext>
                </a:extLst>
              </p:cNvPr>
              <p:cNvSpPr txBox="1"/>
              <p:nvPr/>
            </p:nvSpPr>
            <p:spPr>
              <a:xfrm>
                <a:off x="3449965" y="2648121"/>
                <a:ext cx="3206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D7A513-C12C-9F4B-818D-61BD8C67F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965" y="2648121"/>
                <a:ext cx="320601" cy="492443"/>
              </a:xfrm>
              <a:prstGeom prst="rect">
                <a:avLst/>
              </a:prstGeom>
              <a:blipFill>
                <a:blip r:embed="rId10"/>
                <a:stretch>
                  <a:fillRect l="-26923" r="-2692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07CB8BB3-4F79-9246-9962-2C0E827C9063}"/>
              </a:ext>
            </a:extLst>
          </p:cNvPr>
          <p:cNvSpPr/>
          <p:nvPr/>
        </p:nvSpPr>
        <p:spPr>
          <a:xfrm rot="5400000">
            <a:off x="5780296" y="-479343"/>
            <a:ext cx="631409" cy="4971472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260FF4-3577-EA4E-968B-5F426BCC8736}"/>
              </a:ext>
            </a:extLst>
          </p:cNvPr>
          <p:cNvCxnSpPr/>
          <p:nvPr/>
        </p:nvCxnSpPr>
        <p:spPr>
          <a:xfrm>
            <a:off x="8062817" y="2431878"/>
            <a:ext cx="0" cy="2162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5C207E-BFF7-2A46-B71E-003CCA6E9985}"/>
                  </a:ext>
                </a:extLst>
              </p:cNvPr>
              <p:cNvSpPr txBox="1"/>
              <p:nvPr/>
            </p:nvSpPr>
            <p:spPr>
              <a:xfrm>
                <a:off x="7867543" y="2648121"/>
                <a:ext cx="452110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5C207E-BFF7-2A46-B71E-003CCA6E9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543" y="2648121"/>
                <a:ext cx="452110" cy="508473"/>
              </a:xfrm>
              <a:prstGeom prst="rect">
                <a:avLst/>
              </a:prstGeom>
              <a:blipFill>
                <a:blip r:embed="rId11"/>
                <a:stretch>
                  <a:fillRect l="-16216" t="-2439" r="-540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6CD91895-A4DE-9E45-BB00-32AF73510B92}"/>
              </a:ext>
            </a:extLst>
          </p:cNvPr>
          <p:cNvSpPr/>
          <p:nvPr/>
        </p:nvSpPr>
        <p:spPr>
          <a:xfrm rot="5400000">
            <a:off x="8154851" y="1401264"/>
            <a:ext cx="334850" cy="518919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FD4EA-3D67-CB46-8FB6-A8E355F713F2}"/>
                  </a:ext>
                </a:extLst>
              </p:cNvPr>
              <p:cNvSpPr txBox="1"/>
              <p:nvPr/>
            </p:nvSpPr>
            <p:spPr>
              <a:xfrm>
                <a:off x="8229600" y="857461"/>
                <a:ext cx="2967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FD4EA-3D67-CB46-8FB6-A8E355F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857461"/>
                <a:ext cx="296748" cy="492443"/>
              </a:xfrm>
              <a:prstGeom prst="rect">
                <a:avLst/>
              </a:prstGeom>
              <a:blipFill>
                <a:blip r:embed="rId12"/>
                <a:stretch>
                  <a:fillRect l="-17391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4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4CFC-4730-E94C-B6BF-65EE1CDC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E3CB8C-3058-AF47-9D03-BE9D13946E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total distance travelled by the robot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1+2+4+⋯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last inequality is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E3CB8C-3058-AF47-9D03-BE9D13946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38B24DE9-BC36-CC4A-ADD7-492EF6B03A88}"/>
              </a:ext>
            </a:extLst>
          </p:cNvPr>
          <p:cNvSpPr/>
          <p:nvPr/>
        </p:nvSpPr>
        <p:spPr>
          <a:xfrm rot="5400000" flipH="1">
            <a:off x="2757252" y="2361840"/>
            <a:ext cx="478521" cy="2434281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879AB39-7A95-6F40-A202-6E034301B180}"/>
              </a:ext>
            </a:extLst>
          </p:cNvPr>
          <p:cNvSpPr/>
          <p:nvPr/>
        </p:nvSpPr>
        <p:spPr>
          <a:xfrm rot="5400000" flipH="1">
            <a:off x="4680786" y="3156792"/>
            <a:ext cx="478521" cy="844377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CFF049F-3E2B-E541-850E-D8D26F42AE28}"/>
              </a:ext>
            </a:extLst>
          </p:cNvPr>
          <p:cNvSpPr/>
          <p:nvPr/>
        </p:nvSpPr>
        <p:spPr>
          <a:xfrm rot="5400000" flipH="1">
            <a:off x="5759941" y="3206219"/>
            <a:ext cx="478521" cy="745523"/>
          </a:xfrm>
          <a:prstGeom prst="leftBrace">
            <a:avLst>
              <a:gd name="adj1" fmla="val 43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3E8FA-061F-774F-89E8-891127DF9719}"/>
              </a:ext>
            </a:extLst>
          </p:cNvPr>
          <p:cNvSpPr txBox="1"/>
          <p:nvPr/>
        </p:nvSpPr>
        <p:spPr>
          <a:xfrm>
            <a:off x="1853135" y="3940825"/>
            <a:ext cx="2360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work until</a:t>
            </a:r>
          </a:p>
          <a:p>
            <a:pPr algn="ctr"/>
            <a:r>
              <a:rPr lang="en-US" dirty="0"/>
              <a:t>barely missing treasure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67DEA-54CA-654E-A080-461D3B09135D}"/>
              </a:ext>
            </a:extLst>
          </p:cNvPr>
          <p:cNvSpPr txBox="1"/>
          <p:nvPr/>
        </p:nvSpPr>
        <p:spPr>
          <a:xfrm>
            <a:off x="4189187" y="3952198"/>
            <a:ext cx="1437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wrong</a:t>
            </a:r>
          </a:p>
          <a:p>
            <a:pPr algn="ctr"/>
            <a:r>
              <a:rPr lang="en-US" dirty="0"/>
              <a:t>direction</a:t>
            </a:r>
          </a:p>
          <a:p>
            <a:pPr algn="ctr"/>
            <a:r>
              <a:rPr lang="en-US" dirty="0"/>
              <a:t>one last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D06D7-253B-8246-A48E-057FC7B1E664}"/>
              </a:ext>
            </a:extLst>
          </p:cNvPr>
          <p:cNvSpPr txBox="1"/>
          <p:nvPr/>
        </p:nvSpPr>
        <p:spPr>
          <a:xfrm>
            <a:off x="5626440" y="4001294"/>
            <a:ext cx="968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Finding </a:t>
            </a:r>
          </a:p>
          <a:p>
            <a:pPr algn="ctr"/>
            <a:r>
              <a:rPr lang="en-US" dirty="0"/>
              <a:t>treasure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99BFEF-E724-DA77-DAC0-E2BCE0B4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787" y="5063490"/>
            <a:ext cx="34766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6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1582-00B3-9B7B-302B-D933E8D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Algorithms: Main Features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5CE34-6FEF-8AA5-D211-3E023B9C1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information about future inputs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Irrevocable decisions</a:t>
            </a:r>
          </a:p>
          <a:p>
            <a:endParaRPr lang="en-CA" dirty="0"/>
          </a:p>
        </p:txBody>
      </p:sp>
      <p:pic>
        <p:nvPicPr>
          <p:cNvPr id="5" name="Picture 4" descr="A picture containing text, outdoor, clouds, day&#10;&#10;Description automatically generated">
            <a:extLst>
              <a:ext uri="{FF2B5EF4-FFF2-40B4-BE49-F238E27FC236}">
                <a16:creationId xmlns:a16="http://schemas.microsoft.com/office/drawing/2014/main" id="{132396CF-D295-6C5F-E0B7-9D517BDEC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28" y="2314104"/>
            <a:ext cx="3025743" cy="170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C9B2E-051C-A422-F9E0-83E9AF97A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7" y="4825999"/>
            <a:ext cx="2432304" cy="16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DA86-D7D0-C147-B709-D9755E50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C3A7A-652F-114C-9C99-116FD5B5C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Conclusion: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Zig-zag doubling strategy is 9-competitive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Important note:</a:t>
                </a:r>
              </a:p>
              <a:p>
                <a:pPr marL="0" indent="0">
                  <a:buNone/>
                </a:pPr>
                <a:r>
                  <a:rPr lang="en-US" dirty="0"/>
                  <a:t>Typical online problems have well-defined input presented in “online” fashion.</a:t>
                </a:r>
              </a:p>
              <a:p>
                <a:pPr marL="0" indent="0">
                  <a:buNone/>
                </a:pPr>
                <a:r>
                  <a:rPr lang="en-US" dirty="0"/>
                  <a:t>In line search problem, input is presented in response to algorithm queries: “is there a treasure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that I am visiting?”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C3A7A-652F-114C-9C99-116FD5B5C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2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BD82-D281-AB47-8022-ECEC12A5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CBC4D-2192-2E44-AA32-19C0D4F0C6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Cache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Page requests come online</a:t>
                </a:r>
              </a:p>
              <a:p>
                <a:pPr marL="0" indent="0">
                  <a:buNone/>
                </a:pPr>
                <a:r>
                  <a:rPr lang="en-US" u="sng" dirty="0"/>
                  <a:t>Cache Hit</a:t>
                </a:r>
                <a:r>
                  <a:rPr lang="en-US" dirty="0"/>
                  <a:t>: 	requested page is already in the cache</a:t>
                </a:r>
              </a:p>
              <a:p>
                <a:pPr marL="0" indent="0">
                  <a:buNone/>
                </a:pPr>
                <a:r>
                  <a:rPr lang="en-US" u="sng" dirty="0"/>
                  <a:t>Cache Miss</a:t>
                </a:r>
                <a:r>
                  <a:rPr lang="en-US" dirty="0"/>
                  <a:t>: 	requested page is not in the cache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cache is full and cache miss occurs, need</a:t>
                </a:r>
              </a:p>
              <a:p>
                <a:pPr marL="0" indent="0">
                  <a:buNone/>
                </a:pPr>
                <a:r>
                  <a:rPr lang="en-US" u="sng" dirty="0"/>
                  <a:t>An eviction policy</a:t>
                </a:r>
                <a:r>
                  <a:rPr lang="en-US" dirty="0"/>
                  <a:t>: which page(s) to remove from the cache to bring in the newly requested page in.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CBC4D-2192-2E44-AA32-19C0D4F0C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4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D283-717E-0D4F-9622-5F8301B1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3D912-93A7-FC40-B5B2-D887E8493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Pages are represented as numbers from universe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3D912-93A7-FC40-B5B2-D887E849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700D9E1-6F97-604B-A2C6-0623B70B479C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362A5-D6D3-BD44-AB52-CF1664A63B86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60263-2344-334F-B2E8-A446D914D93D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35C97-401D-AA46-8B62-04C85C7D861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DB4FAD-BE38-F642-B8EB-C8B423643008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E0751B-CC04-BC48-A2B1-E0F9BBDCE76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DA3150-8A4D-264C-9A17-9F5636638C87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264A00-DA42-CD43-BCF3-042CEDB04412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FF908-ECD8-FE46-84D5-6D1B33733A2A}"/>
              </a:ext>
            </a:extLst>
          </p:cNvPr>
          <p:cNvSpPr txBox="1"/>
          <p:nvPr/>
        </p:nvSpPr>
        <p:spPr>
          <a:xfrm>
            <a:off x="818488" y="3811469"/>
            <a:ext cx="2937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Request sequence: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0703-63B3-A543-AADD-1AD40C7A0E44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791ED9-3412-5B44-841A-E820CBA7976A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5CA2ED-73F2-B643-AA0A-82E07EB69468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E1FE0C-5024-7841-8E17-56953D05E191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275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114917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D1FDCC-4E0F-4444-943F-451D0C20678B}"/>
              </a:ext>
            </a:extLst>
          </p:cNvPr>
          <p:cNvSpPr txBox="1"/>
          <p:nvPr/>
        </p:nvSpPr>
        <p:spPr>
          <a:xfrm>
            <a:off x="3566984" y="3429000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</p:spTree>
    <p:extLst>
      <p:ext uri="{BB962C8B-B14F-4D97-AF65-F5344CB8AC3E}">
        <p14:creationId xmlns:p14="http://schemas.microsoft.com/office/powerpoint/2010/main" val="183755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206151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69AC2D-4697-D34D-8584-1404ADA335D0}"/>
              </a:ext>
            </a:extLst>
          </p:cNvPr>
          <p:cNvSpPr txBox="1"/>
          <p:nvPr/>
        </p:nvSpPr>
        <p:spPr>
          <a:xfrm>
            <a:off x="3566984" y="3429000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</p:spTree>
    <p:extLst>
      <p:ext uri="{BB962C8B-B14F-4D97-AF65-F5344CB8AC3E}">
        <p14:creationId xmlns:p14="http://schemas.microsoft.com/office/powerpoint/2010/main" val="3381627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297591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3566984" y="3429000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</p:spTree>
    <p:extLst>
      <p:ext uri="{BB962C8B-B14F-4D97-AF65-F5344CB8AC3E}">
        <p14:creationId xmlns:p14="http://schemas.microsoft.com/office/powerpoint/2010/main" val="1135263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3876101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HIT!</a:t>
            </a:r>
          </a:p>
        </p:txBody>
      </p:sp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A7754506-E8DA-5C48-B868-6EEF437F0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2217" y="42155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6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4804718" y="3746041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E8162778-ED9B-DB4A-8DF7-59807B66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8847" y="5401496"/>
            <a:ext cx="483576" cy="483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35EDF4-6BAA-8544-B03E-73AA85521F92}"/>
              </a:ext>
            </a:extLst>
          </p:cNvPr>
          <p:cNvSpPr txBox="1"/>
          <p:nvPr/>
        </p:nvSpPr>
        <p:spPr>
          <a:xfrm>
            <a:off x="11068450" y="53002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pic>
        <p:nvPicPr>
          <p:cNvPr id="23" name="Graphic 22" descr="Line Arrow: Straight">
            <a:extLst>
              <a:ext uri="{FF2B5EF4-FFF2-40B4-BE49-F238E27FC236}">
                <a16:creationId xmlns:a16="http://schemas.microsoft.com/office/drawing/2014/main" id="{43008DFF-7C23-8E4D-BDF0-2FA3918E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6787" y="5328201"/>
            <a:ext cx="582711" cy="5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5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5690683" y="3754159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E8162778-ED9B-DB4A-8DF7-59807B66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6324" y="4487096"/>
            <a:ext cx="483576" cy="483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35EDF4-6BAA-8544-B03E-73AA85521F92}"/>
              </a:ext>
            </a:extLst>
          </p:cNvPr>
          <p:cNvSpPr txBox="1"/>
          <p:nvPr/>
        </p:nvSpPr>
        <p:spPr>
          <a:xfrm>
            <a:off x="11177083" y="44364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pic>
        <p:nvPicPr>
          <p:cNvPr id="23" name="Graphic 22" descr="Line Arrow: Straight">
            <a:extLst>
              <a:ext uri="{FF2B5EF4-FFF2-40B4-BE49-F238E27FC236}">
                <a16:creationId xmlns:a16="http://schemas.microsoft.com/office/drawing/2014/main" id="{43008DFF-7C23-8E4D-BDF0-2FA3918E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8373" y="4450916"/>
            <a:ext cx="582711" cy="5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3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663351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E8162778-ED9B-DB4A-8DF7-59807B66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8847" y="3578328"/>
            <a:ext cx="483576" cy="483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35EDF4-6BAA-8544-B03E-73AA85521F92}"/>
              </a:ext>
            </a:extLst>
          </p:cNvPr>
          <p:cNvSpPr txBox="1"/>
          <p:nvPr/>
        </p:nvSpPr>
        <p:spPr>
          <a:xfrm>
            <a:off x="11106042" y="35734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pic>
        <p:nvPicPr>
          <p:cNvPr id="23" name="Graphic 22" descr="Line Arrow: Straight">
            <a:extLst>
              <a:ext uri="{FF2B5EF4-FFF2-40B4-BE49-F238E27FC236}">
                <a16:creationId xmlns:a16="http://schemas.microsoft.com/office/drawing/2014/main" id="{43008DFF-7C23-8E4D-BDF0-2FA3918E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493" y="3575561"/>
            <a:ext cx="582711" cy="5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0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680E-211B-DE41-0613-3321376B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 Performance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78215C-C772-9058-8D83-7666F7BF0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Competitive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how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well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online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performs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how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well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optimal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solution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full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information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performs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78215C-C772-9058-8D83-7666F7BF0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4DE1C1D9-4E14-ED8A-CFDB-CC0DE2020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89" y="3316224"/>
            <a:ext cx="3900621" cy="33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88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40E1-C5EC-B942-9333-20183BEF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Cache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universe size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272F3-FDCC-AE4A-8ECD-E25562663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EA9511F-14B8-214F-BBF9-F55221DDAA72}"/>
              </a:ext>
            </a:extLst>
          </p:cNvPr>
          <p:cNvSpPr/>
          <p:nvPr/>
        </p:nvSpPr>
        <p:spPr>
          <a:xfrm>
            <a:off x="838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B3BB-B9DA-0F43-9B5A-29C86B6F1134}"/>
              </a:ext>
            </a:extLst>
          </p:cNvPr>
          <p:cNvSpPr/>
          <p:nvPr/>
        </p:nvSpPr>
        <p:spPr>
          <a:xfrm>
            <a:off x="1752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3C9ED-0AFD-F541-8390-2C4BE403BF76}"/>
              </a:ext>
            </a:extLst>
          </p:cNvPr>
          <p:cNvSpPr/>
          <p:nvPr/>
        </p:nvSpPr>
        <p:spPr>
          <a:xfrm>
            <a:off x="2667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6C035-3D49-E141-8DDA-D1B3C24C36DD}"/>
              </a:ext>
            </a:extLst>
          </p:cNvPr>
          <p:cNvSpPr/>
          <p:nvPr/>
        </p:nvSpPr>
        <p:spPr>
          <a:xfrm>
            <a:off x="35814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77C5-A8F3-DF44-AFE9-52CE4831E8FE}"/>
              </a:ext>
            </a:extLst>
          </p:cNvPr>
          <p:cNvSpPr/>
          <p:nvPr/>
        </p:nvSpPr>
        <p:spPr>
          <a:xfrm>
            <a:off x="44958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141D0-11A7-864C-9768-1E82657ACC59}"/>
              </a:ext>
            </a:extLst>
          </p:cNvPr>
          <p:cNvSpPr/>
          <p:nvPr/>
        </p:nvSpPr>
        <p:spPr>
          <a:xfrm>
            <a:off x="54102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1F1A7-3935-F946-9367-9E78F23DBA34}"/>
              </a:ext>
            </a:extLst>
          </p:cNvPr>
          <p:cNvSpPr/>
          <p:nvPr/>
        </p:nvSpPr>
        <p:spPr>
          <a:xfrm>
            <a:off x="63246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36581-ED38-A34A-86FF-4D9FC9AFAC99}"/>
              </a:ext>
            </a:extLst>
          </p:cNvPr>
          <p:cNvSpPr/>
          <p:nvPr/>
        </p:nvSpPr>
        <p:spPr>
          <a:xfrm>
            <a:off x="7239000" y="468321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4726-0918-D94D-876B-EC1658DB85F0}"/>
              </a:ext>
            </a:extLst>
          </p:cNvPr>
          <p:cNvSpPr txBox="1"/>
          <p:nvPr/>
        </p:nvSpPr>
        <p:spPr>
          <a:xfrm>
            <a:off x="8755644" y="2394561"/>
            <a:ext cx="250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contents: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3DA021-ADF7-6E47-913B-0A993575A62B}"/>
              </a:ext>
            </a:extLst>
          </p:cNvPr>
          <p:cNvSpPr/>
          <p:nvPr/>
        </p:nvSpPr>
        <p:spPr>
          <a:xfrm>
            <a:off x="9553435" y="335426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9E10A-8EA1-A948-A42C-6943B264F589}"/>
              </a:ext>
            </a:extLst>
          </p:cNvPr>
          <p:cNvSpPr/>
          <p:nvPr/>
        </p:nvSpPr>
        <p:spPr>
          <a:xfrm>
            <a:off x="9553435" y="42479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2B299-9B49-584E-887D-C69DF47725D0}"/>
              </a:ext>
            </a:extLst>
          </p:cNvPr>
          <p:cNvSpPr/>
          <p:nvPr/>
        </p:nvSpPr>
        <p:spPr>
          <a:xfrm>
            <a:off x="9553435" y="5162357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63E1A4D-F73F-EC45-B759-43A29276778E}"/>
              </a:ext>
            </a:extLst>
          </p:cNvPr>
          <p:cNvSpPr/>
          <p:nvPr/>
        </p:nvSpPr>
        <p:spPr>
          <a:xfrm>
            <a:off x="7547918" y="375645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63917-3774-BD42-B960-E6575A1DAFC7}"/>
              </a:ext>
            </a:extLst>
          </p:cNvPr>
          <p:cNvSpPr txBox="1"/>
          <p:nvPr/>
        </p:nvSpPr>
        <p:spPr>
          <a:xfrm>
            <a:off x="4103147" y="289635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E8162778-ED9B-DB4A-8DF7-59807B66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8847" y="5377769"/>
            <a:ext cx="483576" cy="483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35EDF4-6BAA-8544-B03E-73AA85521F92}"/>
              </a:ext>
            </a:extLst>
          </p:cNvPr>
          <p:cNvSpPr txBox="1"/>
          <p:nvPr/>
        </p:nvSpPr>
        <p:spPr>
          <a:xfrm>
            <a:off x="11157272" y="530522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pic>
        <p:nvPicPr>
          <p:cNvPr id="23" name="Graphic 22" descr="Line Arrow: Straight">
            <a:extLst>
              <a:ext uri="{FF2B5EF4-FFF2-40B4-BE49-F238E27FC236}">
                <a16:creationId xmlns:a16="http://schemas.microsoft.com/office/drawing/2014/main" id="{43008DFF-7C23-8E4D-BDF0-2FA3918E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1198" y="5328201"/>
            <a:ext cx="582711" cy="5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1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DC49-2BC2-E84C-8233-233FB373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6C1BB-E463-454B-BD3A-D159AEC3C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b="1" u="sng" dirty="0"/>
                  <a:t>Goal</a:t>
                </a:r>
                <a:r>
                  <a:rPr lang="en-US" dirty="0"/>
                  <a:t>: minimize the number of cache misses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Consider the following policies: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u="sng" dirty="0"/>
                  <a:t> (First In First Out)</a:t>
                </a:r>
                <a:r>
                  <a:rPr lang="en-US" dirty="0"/>
                  <a:t>: evict the page that was inserted the earliest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u="sng" dirty="0"/>
                  <a:t> (Least Recently Used)</a:t>
                </a:r>
                <a:r>
                  <a:rPr lang="en-US" dirty="0"/>
                  <a:t>: evict the page that was accessed least recently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𝐹𝑊𝐹</m:t>
                    </m:r>
                  </m:oMath>
                </a14:m>
                <a:r>
                  <a:rPr lang="en-US" u="sng" dirty="0"/>
                  <a:t> (Flush When Full)</a:t>
                </a:r>
                <a:r>
                  <a:rPr lang="en-US" dirty="0"/>
                  <a:t>: evict all pages when cache is full and cache miss occurs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6C1BB-E463-454B-BD3A-D159AEC3C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9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368CE1-C8B6-4249-A232-55D29DA8E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368CE1-C8B6-4249-A232-55D29DA8E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8146-B552-B740-81F2-B024FD030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Denote input sequence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Subdivide the sequence of pages into blocks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: maximal prefix of the input sequence that contains 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58146-B552-B740-81F2-B024FD030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E61EDE-3525-E048-8F62-A4355708B8C6}"/>
              </a:ext>
            </a:extLst>
          </p:cNvPr>
          <p:cNvSpPr/>
          <p:nvPr/>
        </p:nvSpPr>
        <p:spPr>
          <a:xfrm>
            <a:off x="39150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C37A8-7A58-D644-8115-6B4349D870F5}"/>
              </a:ext>
            </a:extLst>
          </p:cNvPr>
          <p:cNvSpPr/>
          <p:nvPr/>
        </p:nvSpPr>
        <p:spPr>
          <a:xfrm>
            <a:off x="48294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AD0BC-0B2B-634E-87ED-38C74B4CF247}"/>
              </a:ext>
            </a:extLst>
          </p:cNvPr>
          <p:cNvSpPr/>
          <p:nvPr/>
        </p:nvSpPr>
        <p:spPr>
          <a:xfrm>
            <a:off x="57438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585AF-1AD8-5149-A010-33CFEF3047B1}"/>
              </a:ext>
            </a:extLst>
          </p:cNvPr>
          <p:cNvSpPr/>
          <p:nvPr/>
        </p:nvSpPr>
        <p:spPr>
          <a:xfrm>
            <a:off x="66582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63F830-BC8A-C84C-8D43-2E6258DC839D}"/>
              </a:ext>
            </a:extLst>
          </p:cNvPr>
          <p:cNvSpPr/>
          <p:nvPr/>
        </p:nvSpPr>
        <p:spPr>
          <a:xfrm>
            <a:off x="75726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4D42C2-75A7-F84E-83EF-43D3DBDF7C68}"/>
              </a:ext>
            </a:extLst>
          </p:cNvPr>
          <p:cNvSpPr/>
          <p:nvPr/>
        </p:nvSpPr>
        <p:spPr>
          <a:xfrm>
            <a:off x="84870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21A2A-D7C2-B347-BDD8-5F9EFFA8F543}"/>
              </a:ext>
            </a:extLst>
          </p:cNvPr>
          <p:cNvSpPr/>
          <p:nvPr/>
        </p:nvSpPr>
        <p:spPr>
          <a:xfrm>
            <a:off x="94014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0F89AB-F802-E345-9D1A-AF11FEDBA464}"/>
              </a:ext>
            </a:extLst>
          </p:cNvPr>
          <p:cNvSpPr/>
          <p:nvPr/>
        </p:nvSpPr>
        <p:spPr>
          <a:xfrm>
            <a:off x="10315833" y="4213654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8428CD7-9D73-5D4A-AD49-B532FB1E0D59}"/>
              </a:ext>
            </a:extLst>
          </p:cNvPr>
          <p:cNvSpPr/>
          <p:nvPr/>
        </p:nvSpPr>
        <p:spPr>
          <a:xfrm rot="16200000">
            <a:off x="5518321" y="3572004"/>
            <a:ext cx="451023" cy="3657600"/>
          </a:xfrm>
          <a:prstGeom prst="leftBrace">
            <a:avLst>
              <a:gd name="adj1" fmla="val 699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5ACD9-3620-724C-A2F3-CD8BD3E01CC0}"/>
                  </a:ext>
                </a:extLst>
              </p:cNvPr>
              <p:cNvSpPr txBox="1"/>
              <p:nvPr/>
            </p:nvSpPr>
            <p:spPr>
              <a:xfrm>
                <a:off x="5513576" y="5704446"/>
                <a:ext cx="4592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5ACD9-3620-724C-A2F3-CD8BD3E0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576" y="5704446"/>
                <a:ext cx="459228" cy="430887"/>
              </a:xfrm>
              <a:prstGeom prst="rect">
                <a:avLst/>
              </a:prstGeom>
              <a:blipFill>
                <a:blip r:embed="rId4"/>
                <a:stretch>
                  <a:fillRect l="-15789" t="-2941" r="-526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6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51171C-03A8-6A42-95AD-E6600C7F4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51171C-03A8-6A42-95AD-E6600C7F4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97CE4-BE84-8D47-A2F4-13D15DE37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Input sequence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subdivided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blocks: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: maximal prefix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with 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maximal prefix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with exactly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: maximal prefix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exactly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</a:t>
                </a:r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incurs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cache misses per block (why?). Therefore: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𝐹𝐼𝐹𝑂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97CE4-BE84-8D47-A2F4-13D15DE37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12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EF0AED-1301-C34D-9F8E-4426A4A5C6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EF0AED-1301-C34D-9F8E-4426A4A5C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49BC2-3BF7-DD45-AC1D-052E5DA98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04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shifted block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to consist of all pages of block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except for the first page plus the first page of block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49BC2-3BF7-DD45-AC1D-052E5DA98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04072"/>
              </a:xfrm>
              <a:blipFill>
                <a:blip r:embed="rId3"/>
                <a:stretch>
                  <a:fillRect l="-1206" t="-87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129E747-48FA-CE2A-4CF3-E3FA7A18717D}"/>
              </a:ext>
            </a:extLst>
          </p:cNvPr>
          <p:cNvSpPr/>
          <p:nvPr/>
        </p:nvSpPr>
        <p:spPr>
          <a:xfrm>
            <a:off x="26978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3661A-0102-F048-430E-F556E5CFB8C3}"/>
              </a:ext>
            </a:extLst>
          </p:cNvPr>
          <p:cNvSpPr/>
          <p:nvPr/>
        </p:nvSpPr>
        <p:spPr>
          <a:xfrm>
            <a:off x="36122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E03FA-870C-ACA3-23A6-590A8D2EC571}"/>
              </a:ext>
            </a:extLst>
          </p:cNvPr>
          <p:cNvSpPr/>
          <p:nvPr/>
        </p:nvSpPr>
        <p:spPr>
          <a:xfrm>
            <a:off x="54410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AC470-D87F-929C-78D8-28DF7E005A30}"/>
              </a:ext>
            </a:extLst>
          </p:cNvPr>
          <p:cNvSpPr/>
          <p:nvPr/>
        </p:nvSpPr>
        <p:spPr>
          <a:xfrm>
            <a:off x="63554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2BDA4-23DD-8F93-A68C-937C4B3CEDB9}"/>
              </a:ext>
            </a:extLst>
          </p:cNvPr>
          <p:cNvSpPr/>
          <p:nvPr/>
        </p:nvSpPr>
        <p:spPr>
          <a:xfrm>
            <a:off x="72698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C1CDD5-C913-A3A2-DC15-A9F71A162400}"/>
              </a:ext>
            </a:extLst>
          </p:cNvPr>
          <p:cNvSpPr/>
          <p:nvPr/>
        </p:nvSpPr>
        <p:spPr>
          <a:xfrm>
            <a:off x="81842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55C5B-4493-0E69-228A-0559A3DB1033}"/>
              </a:ext>
            </a:extLst>
          </p:cNvPr>
          <p:cNvSpPr/>
          <p:nvPr/>
        </p:nvSpPr>
        <p:spPr>
          <a:xfrm>
            <a:off x="90986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82D8380-3F15-AF67-768A-DFC1F98DF358}"/>
              </a:ext>
            </a:extLst>
          </p:cNvPr>
          <p:cNvSpPr/>
          <p:nvPr/>
        </p:nvSpPr>
        <p:spPr>
          <a:xfrm rot="16200000" flipH="1">
            <a:off x="4272183" y="2047234"/>
            <a:ext cx="509019" cy="3657600"/>
          </a:xfrm>
          <a:prstGeom prst="leftBrace">
            <a:avLst>
              <a:gd name="adj1" fmla="val 699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5E4F99-ADFD-981C-186D-FB82E3B280F4}"/>
                  </a:ext>
                </a:extLst>
              </p:cNvPr>
              <p:cNvSpPr txBox="1"/>
              <p:nvPr/>
            </p:nvSpPr>
            <p:spPr>
              <a:xfrm>
                <a:off x="4423718" y="3077437"/>
                <a:ext cx="418441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5E4F99-ADFD-981C-186D-FB82E3B28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18" y="3077437"/>
                <a:ext cx="418441" cy="444802"/>
              </a:xfrm>
              <a:prstGeom prst="rect">
                <a:avLst/>
              </a:prstGeom>
              <a:blipFill>
                <a:blip r:embed="rId4"/>
                <a:stretch>
                  <a:fillRect l="-20588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30E0496-7CEE-FCB4-5956-CE5B21047F6D}"/>
              </a:ext>
            </a:extLst>
          </p:cNvPr>
          <p:cNvSpPr/>
          <p:nvPr/>
        </p:nvSpPr>
        <p:spPr>
          <a:xfrm>
            <a:off x="45266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0F55D4-0E0A-441D-A921-494C1AFE4101}"/>
              </a:ext>
            </a:extLst>
          </p:cNvPr>
          <p:cNvSpPr/>
          <p:nvPr/>
        </p:nvSpPr>
        <p:spPr>
          <a:xfrm>
            <a:off x="1783492" y="416422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5909BCF-C2FE-3F6A-0226-95C4F28A6A13}"/>
              </a:ext>
            </a:extLst>
          </p:cNvPr>
          <p:cNvSpPr/>
          <p:nvPr/>
        </p:nvSpPr>
        <p:spPr>
          <a:xfrm rot="16200000" flipH="1">
            <a:off x="7472584" y="2503743"/>
            <a:ext cx="509019" cy="2743201"/>
          </a:xfrm>
          <a:prstGeom prst="leftBrace">
            <a:avLst>
              <a:gd name="adj1" fmla="val 699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3A757B-B496-7A6E-2626-E4924422240E}"/>
                  </a:ext>
                </a:extLst>
              </p:cNvPr>
              <p:cNvSpPr txBox="1"/>
              <p:nvPr/>
            </p:nvSpPr>
            <p:spPr>
              <a:xfrm>
                <a:off x="7624118" y="3120122"/>
                <a:ext cx="418441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3A757B-B496-7A6E-2626-E4924422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118" y="3120122"/>
                <a:ext cx="418441" cy="444802"/>
              </a:xfrm>
              <a:prstGeom prst="rect">
                <a:avLst/>
              </a:prstGeom>
              <a:blipFill>
                <a:blip r:embed="rId5"/>
                <a:stretch>
                  <a:fillRect l="-32353" r="-735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43A73E-65D8-A05C-60EA-2BBD8A80A18B}"/>
                  </a:ext>
                </a:extLst>
              </p:cNvPr>
              <p:cNvSpPr txBox="1"/>
              <p:nvPr/>
            </p:nvSpPr>
            <p:spPr>
              <a:xfrm>
                <a:off x="10322010" y="4399027"/>
                <a:ext cx="418441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43A73E-65D8-A05C-60EA-2BBD8A80A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010" y="4399027"/>
                <a:ext cx="418441" cy="444802"/>
              </a:xfrm>
              <a:prstGeom prst="rect">
                <a:avLst/>
              </a:prstGeom>
              <a:blipFill>
                <a:blip r:embed="rId6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CF9413-E459-8F07-3D93-B7F501A8C127}"/>
                  </a:ext>
                </a:extLst>
              </p:cNvPr>
              <p:cNvSpPr txBox="1"/>
              <p:nvPr/>
            </p:nvSpPr>
            <p:spPr>
              <a:xfrm>
                <a:off x="1089453" y="4399027"/>
                <a:ext cx="418441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CF9413-E459-8F07-3D93-B7F501A8C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53" y="4399027"/>
                <a:ext cx="418441" cy="444802"/>
              </a:xfrm>
              <a:prstGeom prst="rect">
                <a:avLst/>
              </a:prstGeom>
              <a:blipFill>
                <a:blip r:embed="rId7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B80FB562-CAC1-9287-05C8-2D8021A2A565}"/>
              </a:ext>
            </a:extLst>
          </p:cNvPr>
          <p:cNvSpPr/>
          <p:nvPr/>
        </p:nvSpPr>
        <p:spPr>
          <a:xfrm rot="16200000">
            <a:off x="5130483" y="3594122"/>
            <a:ext cx="621220" cy="3657601"/>
          </a:xfrm>
          <a:prstGeom prst="leftBrace">
            <a:avLst>
              <a:gd name="adj1" fmla="val 69985"/>
              <a:gd name="adj2" fmla="val 506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10E766-C431-0F47-BD7B-D7292FF487B2}"/>
                  </a:ext>
                </a:extLst>
              </p:cNvPr>
              <p:cNvSpPr txBox="1"/>
              <p:nvPr/>
            </p:nvSpPr>
            <p:spPr>
              <a:xfrm>
                <a:off x="5231871" y="5874183"/>
                <a:ext cx="418441" cy="4538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10E766-C431-0F47-BD7B-D7292FF48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871" y="5874183"/>
                <a:ext cx="418441" cy="453842"/>
              </a:xfrm>
              <a:prstGeom prst="rect">
                <a:avLst/>
              </a:prstGeom>
              <a:blipFill>
                <a:blip r:embed="rId8"/>
                <a:stretch>
                  <a:fillRect l="-17647" t="-18919" r="-588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6" grpId="0" animBg="1"/>
      <p:bldP spid="17" grpId="0"/>
      <p:bldP spid="18" grpId="0"/>
      <p:bldP spid="19" grpId="0"/>
      <p:bldP spid="20" grpId="0" animBg="1"/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EF0AED-1301-C34D-9F8E-4426A4A5C6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EF0AED-1301-C34D-9F8E-4426A4A5C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49BC2-3BF7-DD45-AC1D-052E5DA98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0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Shifted blocks partition the entire sequence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except for the first item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incurs at least one page fault per each shifted block</a:t>
                </a:r>
              </a:p>
              <a:p>
                <a:pPr marL="0" indent="0">
                  <a:buNone/>
                </a:pPr>
                <a:r>
                  <a:rPr lang="en-US" dirty="0"/>
                  <a:t>	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processed,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in the cache (why?)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 all different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(why?)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49BC2-3BF7-DD45-AC1D-052E5DA98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0526"/>
              </a:xfrm>
              <a:blipFill>
                <a:blip r:embed="rId3"/>
                <a:stretch>
                  <a:fillRect l="-120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2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7D8A2F-2EB2-464D-8001-27AC54F3AB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positive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7D8A2F-2EB2-464D-8001-27AC54F3A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F7BA5E-650E-DB44-A3AA-25F290DF4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Thus,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large enough (at least 2) we have: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𝐴𝐿𝐺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so the denominator above is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F7BA5E-650E-DB44-A3AA-25F290DF4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973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4FEA2-A3F2-FC4C-AEAD-C8C4AAE906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Is our analysis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tight?</a:t>
                </a:r>
              </a:p>
              <a:p>
                <a:pPr marL="0" indent="0">
                  <a:buNone/>
                </a:pPr>
                <a:r>
                  <a:rPr lang="en-US" dirty="0"/>
                  <a:t>We will show more generally that no deterministic policy can achieve competitive ratio better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Fix deterministic policy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. Take universe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Adversary: 	initially, request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pages.</a:t>
                </a:r>
              </a:p>
              <a:p>
                <a:pPr marL="0" indent="0">
                  <a:buNone/>
                </a:pPr>
                <a:r>
                  <a:rPr lang="en-US" dirty="0"/>
                  <a:t>		each time after that, request a page not in the cache of 	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(such a page exists, because universe size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			and cache size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Thus, adversary can always make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𝐴𝐿𝐺</m:t>
                    </m:r>
                  </m:oMath>
                </a14:m>
                <a:r>
                  <a:rPr lang="en-US" dirty="0"/>
                  <a:t> have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cache misses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4FEA2-A3F2-FC4C-AEAD-C8C4AAE906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0516F1-93FD-DA4A-AD82-5180AA05C5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negative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0516F1-93FD-DA4A-AD82-5180AA05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062FF-F0D1-9A43-9EAA-A79224A859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negative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062FF-F0D1-9A43-9EAA-A79224A859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39B8B-A3D1-8344-98D2-E856017A1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Need: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and any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cache misses</a:t>
                </a:r>
              </a:p>
              <a:p>
                <a:pPr marL="0" indent="0">
                  <a:buNone/>
                </a:pPr>
                <a:r>
                  <a:rPr lang="en-US" dirty="0"/>
                  <a:t>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pages incur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cache misses</a:t>
                </a:r>
              </a:p>
              <a:p>
                <a:pPr marL="0" indent="0">
                  <a:buNone/>
                </a:pPr>
                <a:r>
                  <a:rPr lang="en-US" dirty="0"/>
                  <a:t>After that, when a new page arrives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evicts a page from the cache that will be accessed furthest in the future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knows the entire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39B8B-A3D1-8344-98D2-E856017A1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E0037C8-CDA0-3B48-8932-EDDDFC1CF188}"/>
              </a:ext>
            </a:extLst>
          </p:cNvPr>
          <p:cNvSpPr/>
          <p:nvPr/>
        </p:nvSpPr>
        <p:spPr>
          <a:xfrm>
            <a:off x="12830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5C803-98F7-6743-8024-3171F5323533}"/>
              </a:ext>
            </a:extLst>
          </p:cNvPr>
          <p:cNvSpPr/>
          <p:nvPr/>
        </p:nvSpPr>
        <p:spPr>
          <a:xfrm>
            <a:off x="21974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F430C-B0BD-024C-8789-F4E4A9DC54B4}"/>
              </a:ext>
            </a:extLst>
          </p:cNvPr>
          <p:cNvSpPr/>
          <p:nvPr/>
        </p:nvSpPr>
        <p:spPr>
          <a:xfrm>
            <a:off x="31118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CC686-B0FC-814D-B7ED-F840026FB110}"/>
              </a:ext>
            </a:extLst>
          </p:cNvPr>
          <p:cNvSpPr/>
          <p:nvPr/>
        </p:nvSpPr>
        <p:spPr>
          <a:xfrm>
            <a:off x="40262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537ECB-7F17-A94D-A54B-1B905B1064EA}"/>
              </a:ext>
            </a:extLst>
          </p:cNvPr>
          <p:cNvSpPr/>
          <p:nvPr/>
        </p:nvSpPr>
        <p:spPr>
          <a:xfrm>
            <a:off x="49406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812FC-4499-EA4E-B447-389BA46952B8}"/>
              </a:ext>
            </a:extLst>
          </p:cNvPr>
          <p:cNvSpPr/>
          <p:nvPr/>
        </p:nvSpPr>
        <p:spPr>
          <a:xfrm>
            <a:off x="58550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A026F6-AF66-7C4E-8A7C-C426DF62E63A}"/>
              </a:ext>
            </a:extLst>
          </p:cNvPr>
          <p:cNvSpPr/>
          <p:nvPr/>
        </p:nvSpPr>
        <p:spPr>
          <a:xfrm>
            <a:off x="67694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BEAA3-5F58-5442-B52B-B0741951A038}"/>
              </a:ext>
            </a:extLst>
          </p:cNvPr>
          <p:cNvSpPr/>
          <p:nvPr/>
        </p:nvSpPr>
        <p:spPr>
          <a:xfrm>
            <a:off x="7683844" y="5397500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7FA5BC3-509A-CC42-AF9C-04FF7E81AA34}"/>
              </a:ext>
            </a:extLst>
          </p:cNvPr>
          <p:cNvSpPr/>
          <p:nvPr/>
        </p:nvSpPr>
        <p:spPr>
          <a:xfrm>
            <a:off x="4335162" y="4470744"/>
            <a:ext cx="296563" cy="926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3BCCA-C4B6-C74B-B006-4E74CB865404}"/>
              </a:ext>
            </a:extLst>
          </p:cNvPr>
          <p:cNvSpPr txBox="1"/>
          <p:nvPr/>
        </p:nvSpPr>
        <p:spPr>
          <a:xfrm>
            <a:off x="2342309" y="4454151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MISS!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C91C5-FFB4-7F4E-AA77-FC418DAEA64C}"/>
              </a:ext>
            </a:extLst>
          </p:cNvPr>
          <p:cNvSpPr txBox="1"/>
          <p:nvPr/>
        </p:nvSpPr>
        <p:spPr>
          <a:xfrm>
            <a:off x="10628601" y="3957244"/>
            <a:ext cx="14503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Cache </a:t>
            </a:r>
          </a:p>
          <a:p>
            <a:r>
              <a:rPr lang="en-US" sz="2800" dirty="0"/>
              <a:t>contents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83BAF7-F632-B04E-A394-D83A845B08FB}"/>
              </a:ext>
            </a:extLst>
          </p:cNvPr>
          <p:cNvSpPr/>
          <p:nvPr/>
        </p:nvSpPr>
        <p:spPr>
          <a:xfrm>
            <a:off x="9392491" y="3996951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0C1C9B-9747-9C4B-A1B7-AC876C74EA59}"/>
              </a:ext>
            </a:extLst>
          </p:cNvPr>
          <p:cNvSpPr/>
          <p:nvPr/>
        </p:nvSpPr>
        <p:spPr>
          <a:xfrm>
            <a:off x="9392491" y="489063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8BF13-FABE-9B48-B298-546A9723AC32}"/>
              </a:ext>
            </a:extLst>
          </p:cNvPr>
          <p:cNvSpPr/>
          <p:nvPr/>
        </p:nvSpPr>
        <p:spPr>
          <a:xfrm>
            <a:off x="9392491" y="5805039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5DA338-70BB-1E43-9A22-B5F8DFAAE0C5}"/>
                  </a:ext>
                </a:extLst>
              </p14:cNvPr>
              <p14:cNvContentPartPr/>
              <p14:nvPr/>
            </p14:nvContentPartPr>
            <p14:xfrm>
              <a:off x="7125334" y="4823893"/>
              <a:ext cx="2278080" cy="536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5DA338-70BB-1E43-9A22-B5F8DFAAE0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6694" y="4814893"/>
                <a:ext cx="2295720" cy="5540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A058387-02E8-644D-85A0-875A074A20A9}"/>
              </a:ext>
            </a:extLst>
          </p:cNvPr>
          <p:cNvSpPr txBox="1"/>
          <p:nvPr/>
        </p:nvSpPr>
        <p:spPr>
          <a:xfrm>
            <a:off x="5577803" y="4117537"/>
            <a:ext cx="3317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Furthest in the future</a:t>
            </a:r>
          </a:p>
        </p:txBody>
      </p:sp>
    </p:spTree>
    <p:extLst>
      <p:ext uri="{BB962C8B-B14F-4D97-AF65-F5344CB8AC3E}">
        <p14:creationId xmlns:p14="http://schemas.microsoft.com/office/powerpoint/2010/main" val="410522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40D1D-5F07-0C41-AA41-34E292168F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negative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40D1D-5F07-0C41-AA41-34E292168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44A86E-E532-EB4D-A31A-5DE63F333D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Furthest in the future:</a:t>
                </a:r>
              </a:p>
              <a:p>
                <a:pPr marL="0" indent="0">
                  <a:buNone/>
                </a:pPr>
                <a:r>
                  <a:rPr lang="en-US" dirty="0"/>
                  <a:t>Evicted element has to occur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page requests later (why?)</a:t>
                </a:r>
              </a:p>
              <a:p>
                <a:pPr marL="0" indent="0">
                  <a:buNone/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 can guarantee at most one page miss per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requests</a:t>
                </a:r>
              </a:p>
              <a:p>
                <a:pPr marL="0" indent="0">
                  <a:buNone/>
                </a:pPr>
                <a:r>
                  <a:rPr lang="en-US" dirty="0"/>
                  <a:t>Overall, we have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44A86E-E532-EB4D-A31A-5DE63F333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DEC345BE-BF3F-2C46-B8DE-F7BE8B84D98E}"/>
              </a:ext>
            </a:extLst>
          </p:cNvPr>
          <p:cNvSpPr/>
          <p:nvPr/>
        </p:nvSpPr>
        <p:spPr>
          <a:xfrm rot="16200000">
            <a:off x="4890501" y="4461551"/>
            <a:ext cx="292814" cy="549668"/>
          </a:xfrm>
          <a:prstGeom prst="leftBrace">
            <a:avLst>
              <a:gd name="adj1" fmla="val 4152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815407F-A250-8240-89A5-A02C0909E8BC}"/>
              </a:ext>
            </a:extLst>
          </p:cNvPr>
          <p:cNvSpPr/>
          <p:nvPr/>
        </p:nvSpPr>
        <p:spPr>
          <a:xfrm rot="16200000">
            <a:off x="5691028" y="4327133"/>
            <a:ext cx="292814" cy="818506"/>
          </a:xfrm>
          <a:prstGeom prst="leftBrace">
            <a:avLst>
              <a:gd name="adj1" fmla="val 4152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07396-24AC-304A-83E3-72E4CD2455BA}"/>
                  </a:ext>
                </a:extLst>
              </p:cNvPr>
              <p:cNvSpPr txBox="1"/>
              <p:nvPr/>
            </p:nvSpPr>
            <p:spPr>
              <a:xfrm>
                <a:off x="4362122" y="4928583"/>
                <a:ext cx="9496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Initial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pages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07396-24AC-304A-83E3-72E4CD245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22" y="4928583"/>
                <a:ext cx="949620" cy="646331"/>
              </a:xfrm>
              <a:prstGeom prst="rect">
                <a:avLst/>
              </a:prstGeom>
              <a:blipFill>
                <a:blip r:embed="rId4"/>
                <a:stretch>
                  <a:fillRect l="-3947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FB1083-F48B-7C4A-94DD-0058F0B6B48A}"/>
                  </a:ext>
                </a:extLst>
              </p:cNvPr>
              <p:cNvSpPr txBox="1"/>
              <p:nvPr/>
            </p:nvSpPr>
            <p:spPr>
              <a:xfrm>
                <a:off x="5428182" y="5023554"/>
                <a:ext cx="15456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Remaining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pages</a:t>
                </a:r>
              </a:p>
              <a:p>
                <a:pPr algn="ctr"/>
                <a:r>
                  <a:rPr lang="en-US" dirty="0"/>
                  <a:t>incur one miss</a:t>
                </a:r>
              </a:p>
              <a:p>
                <a:pPr algn="ctr"/>
                <a:r>
                  <a:rPr lang="en-US" dirty="0"/>
                  <a:t>per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pages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FB1083-F48B-7C4A-94DD-0058F0B6B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2" y="5023554"/>
                <a:ext cx="1545616" cy="1200329"/>
              </a:xfrm>
              <a:prstGeom prst="rect">
                <a:avLst/>
              </a:prstGeom>
              <a:blipFill>
                <a:blip r:embed="rId5"/>
                <a:stretch>
                  <a:fillRect l="-2439" t="-2083" r="-243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6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B870-C67A-2B58-82B9-BEBCD5F0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Analysis is Important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6809-0A18-22BD-62FB-ED52E8F96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Online advertising example</a:t>
                </a:r>
              </a:p>
              <a:p>
                <a:pPr lvl="1"/>
                <a:r>
                  <a:rPr lang="en-US" dirty="0"/>
                  <a:t>User visits a website</a:t>
                </a:r>
              </a:p>
              <a:p>
                <a:pPr lvl="1"/>
                <a:r>
                  <a:rPr lang="en-US" dirty="0"/>
                  <a:t>Ad is shown (an impression)</a:t>
                </a:r>
              </a:p>
              <a:p>
                <a:pPr lvl="1"/>
                <a:r>
                  <a:rPr lang="en-US" dirty="0"/>
                  <a:t>Behind the scenes: </a:t>
                </a:r>
              </a:p>
              <a:p>
                <a:pPr lvl="1"/>
                <a:r>
                  <a:rPr lang="en-US" dirty="0"/>
                  <a:t>Ad Delivery Service (ADS) matches user to relevant ad</a:t>
                </a:r>
              </a:p>
              <a:p>
                <a:r>
                  <a:rPr lang="en-CA" dirty="0"/>
                  <a:t>Basic algorithm can guarantee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≥50%</m:t>
                    </m:r>
                  </m:oMath>
                </a14:m>
                <a:r>
                  <a:rPr lang="en-CA" dirty="0"/>
                  <a:t> efficiency</a:t>
                </a:r>
              </a:p>
              <a:p>
                <a:r>
                  <a:rPr lang="en-CA" dirty="0"/>
                  <a:t>After &gt; 10 years of research, new algorithms can guarantee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≥73%</m:t>
                    </m:r>
                  </m:oMath>
                </a14:m>
                <a:r>
                  <a:rPr lang="en-US" dirty="0"/>
                  <a:t> efficiency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66809-0A18-22BD-62FB-ED52E8F96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5FAB2F-4D89-D1C4-C44E-FF75EDE74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69" y="1276540"/>
            <a:ext cx="3890631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7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D29180-7C3C-F74D-8E1F-4124B6C295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analysis, negative result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D29180-7C3C-F74D-8E1F-4124B6C295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9D29A-39E4-E14B-AB9D-9360A1AA8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Putting it together: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𝐴𝐿𝐺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9D29A-39E4-E14B-AB9D-9360A1AA8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56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6C3C6A-CEF1-F847-8CEC-AF88FC29B2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𝐹𝑊𝐹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6C3C6A-CEF1-F847-8CEC-AF88FC29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D3D67C-4AF2-444B-BE2A-C9C4290DA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same analysis applies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Competitive ratio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= competitive ratio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𝐹𝑊𝐹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D3D67C-4AF2-444B-BE2A-C9C4290DA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89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0A9E-4141-C54B-8BB5-4AD47A6C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Paging: comments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6FFB7-0AA3-A249-B3BC-F8E54251B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closer competitive ratio is to 1, the better (closer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have competitive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cache size</a:t>
                </a:r>
              </a:p>
              <a:p>
                <a:pPr marL="0" indent="0">
                  <a:buNone/>
                </a:pPr>
                <a:r>
                  <a:rPr lang="en-US" dirty="0"/>
                  <a:t>Therefore, increasing cache size leads to a worse algorithm! (in theory)</a:t>
                </a:r>
              </a:p>
              <a:p>
                <a:pPr marL="0" indent="0">
                  <a:buNone/>
                </a:pPr>
                <a:r>
                  <a:rPr lang="en-US" dirty="0"/>
                  <a:t>Counterintuitive! Does not match practice</a:t>
                </a:r>
              </a:p>
              <a:p>
                <a:pPr marL="0" indent="0">
                  <a:buNone/>
                </a:pPr>
                <a:r>
                  <a:rPr lang="en-US" dirty="0"/>
                  <a:t>Moreover, competitive ratio does not distinguish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𝐹𝐼𝐹𝑂</m:t>
                    </m:r>
                  </m:oMath>
                </a14:m>
                <a:r>
                  <a:rPr lang="en-US" dirty="0"/>
                  <a:t> is terrible in practice,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𝐿𝑅𝑈</m:t>
                    </m:r>
                  </m:oMath>
                </a14:m>
                <a:r>
                  <a:rPr lang="en-US" dirty="0"/>
                  <a:t> is excellent!</a:t>
                </a:r>
              </a:p>
              <a:p>
                <a:pPr marL="0" indent="0">
                  <a:buNone/>
                </a:pPr>
                <a:r>
                  <a:rPr lang="en-US" dirty="0"/>
                  <a:t>These shortcomings indicate that competitive ratio does not always match practice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6FFB7-0AA3-A249-B3BC-F8E54251B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0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364C-07F8-BB43-85B8-DF910C8B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8C347-92FC-2A4C-BAD5-00AD9B286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address these criticisms, we could consider other input/algorithmic models</a:t>
            </a:r>
          </a:p>
          <a:p>
            <a:pPr marL="0" indent="0">
              <a:buNone/>
            </a:pPr>
            <a:r>
              <a:rPr lang="en-US" dirty="0"/>
              <a:t>Model “realistic inputs” (parameterized inputs, stochastic inputs, restricted inputs) and allow more power to algorithms (look ahead, advice,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E.g.: realistic inputs for Paging exhibit locality of reference.</a:t>
            </a:r>
          </a:p>
        </p:txBody>
      </p:sp>
    </p:spTree>
    <p:extLst>
      <p:ext uri="{BB962C8B-B14F-4D97-AF65-F5344CB8AC3E}">
        <p14:creationId xmlns:p14="http://schemas.microsoft.com/office/powerpoint/2010/main" val="17514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0CDF-157D-9F22-911A-D4BC598E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 Points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7923-AAEE-DFA9-4FF9-27D82797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algorithms are important, and they are behind many large-scale systems affecting our everyday life</a:t>
            </a:r>
          </a:p>
          <a:p>
            <a:endParaRPr lang="en-US" dirty="0"/>
          </a:p>
          <a:p>
            <a:r>
              <a:rPr lang="en-US" dirty="0"/>
              <a:t>Theoretical analysis and design techniques of online algorithms are active areas of research</a:t>
            </a:r>
          </a:p>
          <a:p>
            <a:endParaRPr lang="en-US" dirty="0"/>
          </a:p>
          <a:p>
            <a:r>
              <a:rPr lang="en-US" dirty="0"/>
              <a:t>Relatively new area of research (first book on the subject was published in 1998)</a:t>
            </a:r>
          </a:p>
          <a:p>
            <a:endParaRPr lang="en-US" dirty="0"/>
          </a:p>
          <a:p>
            <a:r>
              <a:rPr lang="en-US" dirty="0"/>
              <a:t>Young people with new bold ideas, like yourself, are needed to push the area forward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848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7D2C-CAE5-384C-B24E-4F695A4C8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FCA6-5140-0D4B-A373-BD40E2428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input, examine it in </a:t>
            </a:r>
            <a:r>
              <a:rPr lang="en-US" b="1" u="sng" dirty="0"/>
              <a:t>its entirety</a:t>
            </a:r>
            <a:r>
              <a:rPr lang="en-US" dirty="0"/>
              <a:t>, and produce some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/>
              <a:t>	given a graph, find a minimum spanning tree</a:t>
            </a:r>
          </a:p>
          <a:p>
            <a:pPr marL="0" indent="0">
              <a:buNone/>
            </a:pPr>
            <a:r>
              <a:rPr lang="en-US" dirty="0"/>
              <a:t>	given a course calendar, schedule exams with no conflicts</a:t>
            </a:r>
          </a:p>
          <a:p>
            <a:pPr marL="0" indent="0">
              <a:buNone/>
            </a:pPr>
            <a:r>
              <a:rPr lang="en-US" dirty="0"/>
              <a:t>	given a Boolean formula, find a satisfying assignment</a:t>
            </a:r>
          </a:p>
          <a:p>
            <a:pPr marL="0" indent="0">
              <a:buNone/>
            </a:pPr>
            <a:r>
              <a:rPr lang="en-US" dirty="0"/>
              <a:t>	given a flow network, find a maximum flow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78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6D5D3B9AFFD4D9459BFC5F48AC8B9" ma:contentTypeVersion="11" ma:contentTypeDescription="Create a new document." ma:contentTypeScope="" ma:versionID="1c96e20d973a6fc9fc9981107bf17eca">
  <xsd:schema xmlns:xsd="http://www.w3.org/2001/XMLSchema" xmlns:xs="http://www.w3.org/2001/XMLSchema" xmlns:p="http://schemas.microsoft.com/office/2006/metadata/properties" xmlns:ns3="c962860e-31cb-468b-8ad0-24f2d8720bc6" targetNamespace="http://schemas.microsoft.com/office/2006/metadata/properties" ma:root="true" ma:fieldsID="13522d64f498a38e1c778a3c1e95d930" ns3:_="">
    <xsd:import namespace="c962860e-31cb-468b-8ad0-24f2d8720bc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2860e-31cb-468b-8ad0-24f2d8720bc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62860e-31cb-468b-8ad0-24f2d8720bc6" xsi:nil="true"/>
  </documentManagement>
</p:properties>
</file>

<file path=customXml/itemProps1.xml><?xml version="1.0" encoding="utf-8"?>
<ds:datastoreItem xmlns:ds="http://schemas.openxmlformats.org/officeDocument/2006/customXml" ds:itemID="{B6050B6B-7A75-44F8-9E2C-C210515B6B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62860e-31cb-468b-8ad0-24f2d8720b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109D50-46EA-4775-AB31-D65AC4980C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9A10E1-518B-4EE0-B23C-E31FD82258E9}">
  <ds:schemaRefs>
    <ds:schemaRef ds:uri="c962860e-31cb-468b-8ad0-24f2d8720bc6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4205</Words>
  <Application>Microsoft Office PowerPoint</Application>
  <PresentationFormat>宽屏</PresentationFormat>
  <Paragraphs>777</Paragraphs>
  <Slides>73</Slides>
  <Notes>16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Google Sans</vt:lpstr>
      <vt:lpstr>Arial</vt:lpstr>
      <vt:lpstr>Calibri</vt:lpstr>
      <vt:lpstr>Calibri Light</vt:lpstr>
      <vt:lpstr>Cambria Math</vt:lpstr>
      <vt:lpstr>Roboto</vt:lpstr>
      <vt:lpstr>Office Theme</vt:lpstr>
      <vt:lpstr>COMP 691: Online Algorithms and Competitive Analysis</vt:lpstr>
      <vt:lpstr>Introduction</vt:lpstr>
      <vt:lpstr>Chess vs Tetris</vt:lpstr>
      <vt:lpstr>Real Life Examples</vt:lpstr>
      <vt:lpstr>Online Algorithms: Main Features</vt:lpstr>
      <vt:lpstr>How to Measure Performance</vt:lpstr>
      <vt:lpstr>Theoretical Analysis is Important</vt:lpstr>
      <vt:lpstr>Take Away Points</vt:lpstr>
      <vt:lpstr>Offline problems</vt:lpstr>
      <vt:lpstr>Online problems</vt:lpstr>
      <vt:lpstr>Measure of quality of an online solution</vt:lpstr>
      <vt:lpstr>Offline</vt:lpstr>
      <vt:lpstr>Online problem template</vt:lpstr>
      <vt:lpstr>Online problem example: Ski Rental</vt:lpstr>
      <vt:lpstr>Online problem example: Ski Rental</vt:lpstr>
      <vt:lpstr>Online problem example: Ski Rental</vt:lpstr>
      <vt:lpstr>Online problem example: Ski Rental</vt:lpstr>
      <vt:lpstr>Ski rental formally</vt:lpstr>
      <vt:lpstr>Online algorithm formally</vt:lpstr>
      <vt:lpstr>Competitive ratio for minimization problem, informally</vt:lpstr>
      <vt:lpstr>Back to Ski Rental</vt:lpstr>
      <vt:lpstr>BreakEven algorithm: example</vt:lpstr>
      <vt:lpstr>Analysis of BreakEven algorithm</vt:lpstr>
      <vt:lpstr>Can we do better?</vt:lpstr>
      <vt:lpstr>Adversary argument: ski rental</vt:lpstr>
      <vt:lpstr>Adversary argument: ski rental</vt:lpstr>
      <vt:lpstr>Analysis of adversary strategy</vt:lpstr>
      <vt:lpstr>Analysis of adversary strategy</vt:lpstr>
      <vt:lpstr>Putting it together</vt:lpstr>
      <vt:lpstr>More generally</vt:lpstr>
      <vt:lpstr>Notes on positive/negative results</vt:lpstr>
      <vt:lpstr>Notes on positive/negative results</vt:lpstr>
      <vt:lpstr>Organization of the course</vt:lpstr>
      <vt:lpstr>Intermission</vt:lpstr>
      <vt:lpstr>Why care about online algorithms?</vt:lpstr>
      <vt:lpstr>Why care about online algorithms?</vt:lpstr>
      <vt:lpstr>Typical process of studying online problems</vt:lpstr>
      <vt:lpstr>Short history of online algorithms</vt:lpstr>
      <vt:lpstr>Back to Online Algorithms</vt:lpstr>
      <vt:lpstr>Back to ski rental: Can we do better than  2-1/b?</vt:lpstr>
      <vt:lpstr>Another example: 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Line Search Problem</vt:lpstr>
      <vt:lpstr>Another example: paging</vt:lpstr>
      <vt:lpstr>Paging</vt:lpstr>
      <vt:lpstr>Paging Example</vt:lpstr>
      <vt:lpstr>Paging Example</vt:lpstr>
      <vt:lpstr>Paging Example</vt:lpstr>
      <vt:lpstr>Paging Example</vt:lpstr>
      <vt:lpstr>Paging Example</vt:lpstr>
      <vt:lpstr>Paging Example</vt:lpstr>
      <vt:lpstr>Paging Example</vt:lpstr>
      <vt:lpstr>Paging Example</vt:lpstr>
      <vt:lpstr>Paging</vt:lpstr>
      <vt:lpstr>FIFO analysis, positive result</vt:lpstr>
      <vt:lpstr>FIFO analysis, positive result</vt:lpstr>
      <vt:lpstr>FIFO analysis, positive result</vt:lpstr>
      <vt:lpstr>FIFO analysis, positive result</vt:lpstr>
      <vt:lpstr>FIFO analysis, positive result</vt:lpstr>
      <vt:lpstr>FIFO analysis, negative result</vt:lpstr>
      <vt:lpstr>FIFO analysis, negative result</vt:lpstr>
      <vt:lpstr>FIFO analysis, negative result</vt:lpstr>
      <vt:lpstr>FIFO analysis, negative result</vt:lpstr>
      <vt:lpstr>LRU vs. FIFO vs. FWF</vt:lpstr>
      <vt:lpstr>Paging: comments</vt:lpstr>
      <vt:lpstr>Competitive ratio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691: Online Algorithms and Competitive Analysis</dc:title>
  <dc:creator>Denis Pankratov</dc:creator>
  <cp:lastModifiedBy>Renren Zhang</cp:lastModifiedBy>
  <cp:revision>14</cp:revision>
  <dcterms:created xsi:type="dcterms:W3CDTF">2019-01-07T00:33:26Z</dcterms:created>
  <dcterms:modified xsi:type="dcterms:W3CDTF">2025-01-20T20:26:51Z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0x01010045F6D5D3B9AFFD4D9459BFC5F48AC8B9</vt:lpwstr>
  </property>
</Properties>
</file>